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7" r:id="rId1"/>
  </p:sldMasterIdLst>
  <p:sldIdLst>
    <p:sldId id="285" r:id="rId2"/>
    <p:sldId id="286" r:id="rId3"/>
    <p:sldId id="319" r:id="rId4"/>
    <p:sldId id="288" r:id="rId5"/>
    <p:sldId id="258" r:id="rId6"/>
    <p:sldId id="261" r:id="rId7"/>
    <p:sldId id="289" r:id="rId8"/>
    <p:sldId id="290" r:id="rId9"/>
    <p:sldId id="291" r:id="rId10"/>
    <p:sldId id="292" r:id="rId11"/>
    <p:sldId id="293" r:id="rId12"/>
    <p:sldId id="322" r:id="rId13"/>
    <p:sldId id="294" r:id="rId14"/>
    <p:sldId id="315" r:id="rId15"/>
    <p:sldId id="295" r:id="rId16"/>
    <p:sldId id="296" r:id="rId17"/>
    <p:sldId id="297" r:id="rId18"/>
    <p:sldId id="314" r:id="rId19"/>
    <p:sldId id="300" r:id="rId20"/>
    <p:sldId id="301" r:id="rId21"/>
    <p:sldId id="302" r:id="rId22"/>
    <p:sldId id="316" r:id="rId23"/>
    <p:sldId id="320" r:id="rId24"/>
    <p:sldId id="304" r:id="rId25"/>
    <p:sldId id="305" r:id="rId26"/>
    <p:sldId id="306" r:id="rId27"/>
    <p:sldId id="321" r:id="rId28"/>
    <p:sldId id="307" r:id="rId29"/>
    <p:sldId id="308" r:id="rId30"/>
    <p:sldId id="309" r:id="rId31"/>
    <p:sldId id="310" r:id="rId32"/>
    <p:sldId id="311" r:id="rId33"/>
    <p:sldId id="312" r:id="rId34"/>
    <p:sldId id="313" r:id="rId35"/>
    <p:sldId id="317" r:id="rId36"/>
    <p:sldId id="282" r:id="rId37"/>
    <p:sldId id="283" r:id="rId38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3510"/>
  </p:normalViewPr>
  <p:slideViewPr>
    <p:cSldViewPr>
      <p:cViewPr varScale="1">
        <p:scale>
          <a:sx n="156" d="100"/>
          <a:sy n="156" d="100"/>
        </p:scale>
        <p:origin x="448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8151A3-786F-4E45-B755-FC566C7EF457}" type="doc">
      <dgm:prSet loTypeId="urn:microsoft.com/office/officeart/2005/8/layout/vList2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8B45C65E-0E6F-440B-8FBA-43DA52F7B392}">
      <dgm:prSet/>
      <dgm:spPr/>
      <dgm:t>
        <a:bodyPr/>
        <a:lstStyle/>
        <a:p>
          <a:r>
            <a:rPr lang="en-US" dirty="0"/>
            <a:t>Pivot Tables</a:t>
          </a:r>
        </a:p>
      </dgm:t>
    </dgm:pt>
    <dgm:pt modelId="{8C2BF4D5-E654-432F-9FD5-6B42436BA65F}" type="parTrans" cxnId="{67A8AC92-92ED-4D21-8867-B757A0A2572B}">
      <dgm:prSet/>
      <dgm:spPr/>
      <dgm:t>
        <a:bodyPr/>
        <a:lstStyle/>
        <a:p>
          <a:endParaRPr lang="en-US"/>
        </a:p>
      </dgm:t>
    </dgm:pt>
    <dgm:pt modelId="{12EB63B0-FA41-4314-9B57-801A3567A980}" type="sibTrans" cxnId="{67A8AC92-92ED-4D21-8867-B757A0A2572B}">
      <dgm:prSet/>
      <dgm:spPr/>
      <dgm:t>
        <a:bodyPr/>
        <a:lstStyle/>
        <a:p>
          <a:endParaRPr lang="en-US"/>
        </a:p>
      </dgm:t>
    </dgm:pt>
    <dgm:pt modelId="{BBB450F3-F6CB-48AD-9F3E-631F089F3B15}">
      <dgm:prSet/>
      <dgm:spPr/>
      <dgm:t>
        <a:bodyPr/>
        <a:lstStyle/>
        <a:p>
          <a:r>
            <a:rPr lang="en-US" dirty="0"/>
            <a:t>Lookup functions</a:t>
          </a:r>
        </a:p>
      </dgm:t>
    </dgm:pt>
    <dgm:pt modelId="{E9884FC9-3268-4732-A5D4-55EFC26C515A}" type="parTrans" cxnId="{110DA78C-17E1-45AF-9B8F-3CE919812585}">
      <dgm:prSet/>
      <dgm:spPr/>
      <dgm:t>
        <a:bodyPr/>
        <a:lstStyle/>
        <a:p>
          <a:endParaRPr lang="en-US"/>
        </a:p>
      </dgm:t>
    </dgm:pt>
    <dgm:pt modelId="{7A7D4825-832E-49D4-9CC3-2E4138A53F9E}" type="sibTrans" cxnId="{110DA78C-17E1-45AF-9B8F-3CE919812585}">
      <dgm:prSet/>
      <dgm:spPr/>
      <dgm:t>
        <a:bodyPr/>
        <a:lstStyle/>
        <a:p>
          <a:endParaRPr lang="en-US"/>
        </a:p>
      </dgm:t>
    </dgm:pt>
    <dgm:pt modelId="{B0ACED9C-F3A6-4C14-9505-1B8C6B972EE8}">
      <dgm:prSet/>
      <dgm:spPr/>
      <dgm:t>
        <a:bodyPr/>
        <a:lstStyle/>
        <a:p>
          <a:r>
            <a:rPr lang="en-US"/>
            <a:t>VLOOKUP (approximate match)</a:t>
          </a:r>
          <a:endParaRPr lang="en-US" dirty="0"/>
        </a:p>
      </dgm:t>
    </dgm:pt>
    <dgm:pt modelId="{1EABD886-074F-4E61-A97C-4C767F3E5A9E}" type="parTrans" cxnId="{A1113213-D294-4CDA-BB63-4289AFE49EBB}">
      <dgm:prSet/>
      <dgm:spPr/>
      <dgm:t>
        <a:bodyPr/>
        <a:lstStyle/>
        <a:p>
          <a:endParaRPr lang="en-US"/>
        </a:p>
      </dgm:t>
    </dgm:pt>
    <dgm:pt modelId="{8A53601E-3232-459D-8E72-45ACD0BEDE11}" type="sibTrans" cxnId="{A1113213-D294-4CDA-BB63-4289AFE49EBB}">
      <dgm:prSet/>
      <dgm:spPr/>
      <dgm:t>
        <a:bodyPr/>
        <a:lstStyle/>
        <a:p>
          <a:endParaRPr lang="en-US"/>
        </a:p>
      </dgm:t>
    </dgm:pt>
    <dgm:pt modelId="{B5A2D69F-21BE-462A-91FF-421DE4E7B5D5}">
      <dgm:prSet/>
      <dgm:spPr/>
      <dgm:t>
        <a:bodyPr/>
        <a:lstStyle/>
        <a:p>
          <a:r>
            <a:rPr lang="en-US" dirty="0"/>
            <a:t>Index Match</a:t>
          </a:r>
        </a:p>
      </dgm:t>
    </dgm:pt>
    <dgm:pt modelId="{80B71DE8-DF6F-4197-B5C0-F7A81E9079E6}" type="parTrans" cxnId="{1EB547E6-EEDB-4EF9-950B-2B0E33BD9260}">
      <dgm:prSet/>
      <dgm:spPr/>
      <dgm:t>
        <a:bodyPr/>
        <a:lstStyle/>
        <a:p>
          <a:endParaRPr lang="en-US"/>
        </a:p>
      </dgm:t>
    </dgm:pt>
    <dgm:pt modelId="{A479F26F-4F88-4C4E-8D7D-570BA84EF782}" type="sibTrans" cxnId="{1EB547E6-EEDB-4EF9-950B-2B0E33BD9260}">
      <dgm:prSet/>
      <dgm:spPr/>
      <dgm:t>
        <a:bodyPr/>
        <a:lstStyle/>
        <a:p>
          <a:endParaRPr lang="en-US"/>
        </a:p>
      </dgm:t>
    </dgm:pt>
    <dgm:pt modelId="{48CB4DB7-A6C7-4663-A1FC-BAE476E25351}">
      <dgm:prSet/>
      <dgm:spPr/>
      <dgm:t>
        <a:bodyPr/>
        <a:lstStyle/>
        <a:p>
          <a:r>
            <a:rPr lang="en-US" dirty="0"/>
            <a:t>Common functions</a:t>
          </a:r>
        </a:p>
      </dgm:t>
    </dgm:pt>
    <dgm:pt modelId="{F32CC34F-F55D-4A56-A00B-A83ED73A2F52}" type="parTrans" cxnId="{8BDA11CE-022D-40CC-9B33-D6140469ADD2}">
      <dgm:prSet/>
      <dgm:spPr/>
      <dgm:t>
        <a:bodyPr/>
        <a:lstStyle/>
        <a:p>
          <a:endParaRPr lang="en-US"/>
        </a:p>
      </dgm:t>
    </dgm:pt>
    <dgm:pt modelId="{9AFA38D7-1818-478D-8AD7-676FD9A8AB74}" type="sibTrans" cxnId="{8BDA11CE-022D-40CC-9B33-D6140469ADD2}">
      <dgm:prSet/>
      <dgm:spPr/>
      <dgm:t>
        <a:bodyPr/>
        <a:lstStyle/>
        <a:p>
          <a:endParaRPr lang="en-US"/>
        </a:p>
      </dgm:t>
    </dgm:pt>
    <dgm:pt modelId="{76938414-1158-4010-925A-778370E9ED24}">
      <dgm:prSet/>
      <dgm:spPr/>
      <dgm:t>
        <a:bodyPr/>
        <a:lstStyle/>
        <a:p>
          <a:r>
            <a:rPr lang="en-US"/>
            <a:t>Count</a:t>
          </a:r>
          <a:endParaRPr lang="en-US" dirty="0"/>
        </a:p>
      </dgm:t>
    </dgm:pt>
    <dgm:pt modelId="{72506DC3-7ADB-4A10-B38C-BD13FB1C4E0A}" type="parTrans" cxnId="{9D3C4F10-6BD9-4A53-92C3-3C78D41B4E16}">
      <dgm:prSet/>
      <dgm:spPr/>
      <dgm:t>
        <a:bodyPr/>
        <a:lstStyle/>
        <a:p>
          <a:endParaRPr lang="en-US"/>
        </a:p>
      </dgm:t>
    </dgm:pt>
    <dgm:pt modelId="{73055A67-12ED-47EF-9A9E-FB558103196F}" type="sibTrans" cxnId="{9D3C4F10-6BD9-4A53-92C3-3C78D41B4E16}">
      <dgm:prSet/>
      <dgm:spPr/>
      <dgm:t>
        <a:bodyPr/>
        <a:lstStyle/>
        <a:p>
          <a:endParaRPr lang="en-US"/>
        </a:p>
      </dgm:t>
    </dgm:pt>
    <dgm:pt modelId="{92BC889A-5F36-45C3-AB61-FAC6EE04B582}">
      <dgm:prSet/>
      <dgm:spPr/>
      <dgm:t>
        <a:bodyPr/>
        <a:lstStyle/>
        <a:p>
          <a:r>
            <a:rPr lang="en-US"/>
            <a:t>Sum</a:t>
          </a:r>
          <a:endParaRPr lang="en-US" dirty="0"/>
        </a:p>
      </dgm:t>
    </dgm:pt>
    <dgm:pt modelId="{8CA30C31-33EF-4273-805C-BD9195656A4B}" type="parTrans" cxnId="{9C211E80-1454-49B6-8D37-11EA3F41361C}">
      <dgm:prSet/>
      <dgm:spPr/>
      <dgm:t>
        <a:bodyPr/>
        <a:lstStyle/>
        <a:p>
          <a:endParaRPr lang="en-US"/>
        </a:p>
      </dgm:t>
    </dgm:pt>
    <dgm:pt modelId="{785951EF-92ED-4728-BA94-2B7DB9B21191}" type="sibTrans" cxnId="{9C211E80-1454-49B6-8D37-11EA3F41361C}">
      <dgm:prSet/>
      <dgm:spPr/>
      <dgm:t>
        <a:bodyPr/>
        <a:lstStyle/>
        <a:p>
          <a:endParaRPr lang="en-US"/>
        </a:p>
      </dgm:t>
    </dgm:pt>
    <dgm:pt modelId="{67E46CB4-8270-42EB-B8AF-B246C251C049}">
      <dgm:prSet/>
      <dgm:spPr/>
      <dgm:t>
        <a:bodyPr/>
        <a:lstStyle/>
        <a:p>
          <a:r>
            <a:rPr lang="en-US" dirty="0"/>
            <a:t>Logical functions</a:t>
          </a:r>
        </a:p>
      </dgm:t>
    </dgm:pt>
    <dgm:pt modelId="{F1AA584C-D560-49B2-90A9-223B860E2747}" type="parTrans" cxnId="{44B95B7E-8BE7-4AFA-85FE-D3C75299A008}">
      <dgm:prSet/>
      <dgm:spPr/>
      <dgm:t>
        <a:bodyPr/>
        <a:lstStyle/>
        <a:p>
          <a:endParaRPr lang="en-US"/>
        </a:p>
      </dgm:t>
    </dgm:pt>
    <dgm:pt modelId="{5834E509-5FBC-48C1-AE20-E7C0EF05B255}" type="sibTrans" cxnId="{44B95B7E-8BE7-4AFA-85FE-D3C75299A008}">
      <dgm:prSet/>
      <dgm:spPr/>
      <dgm:t>
        <a:bodyPr/>
        <a:lstStyle/>
        <a:p>
          <a:endParaRPr lang="en-US"/>
        </a:p>
      </dgm:t>
    </dgm:pt>
    <dgm:pt modelId="{39FBABAC-5B97-48BA-9771-D517CC24D164}">
      <dgm:prSet/>
      <dgm:spPr/>
      <dgm:t>
        <a:bodyPr/>
        <a:lstStyle/>
        <a:p>
          <a:r>
            <a:rPr lang="en-US"/>
            <a:t>IF</a:t>
          </a:r>
          <a:endParaRPr lang="en-US" dirty="0"/>
        </a:p>
      </dgm:t>
    </dgm:pt>
    <dgm:pt modelId="{08BB01EE-2D0D-4A54-B009-7CF3D4E3198B}" type="parTrans" cxnId="{8F34D6E7-B032-49AE-9733-0BCAF153856F}">
      <dgm:prSet/>
      <dgm:spPr/>
      <dgm:t>
        <a:bodyPr/>
        <a:lstStyle/>
        <a:p>
          <a:endParaRPr lang="en-US"/>
        </a:p>
      </dgm:t>
    </dgm:pt>
    <dgm:pt modelId="{9C77A51F-B254-4614-A089-6E098C6CC835}" type="sibTrans" cxnId="{8F34D6E7-B032-49AE-9733-0BCAF153856F}">
      <dgm:prSet/>
      <dgm:spPr/>
      <dgm:t>
        <a:bodyPr/>
        <a:lstStyle/>
        <a:p>
          <a:endParaRPr lang="en-US"/>
        </a:p>
      </dgm:t>
    </dgm:pt>
    <dgm:pt modelId="{13EA30A2-B54A-414E-B356-BF3821095870}">
      <dgm:prSet/>
      <dgm:spPr/>
      <dgm:t>
        <a:bodyPr/>
        <a:lstStyle/>
        <a:p>
          <a:r>
            <a:rPr lang="en-US"/>
            <a:t>AND</a:t>
          </a:r>
          <a:endParaRPr lang="en-US" dirty="0"/>
        </a:p>
      </dgm:t>
    </dgm:pt>
    <dgm:pt modelId="{05DF69EB-8E47-4C6A-BBD1-DE477B78E1A8}" type="parTrans" cxnId="{20956190-5B79-46B1-A281-1D89CC5FEE37}">
      <dgm:prSet/>
      <dgm:spPr/>
      <dgm:t>
        <a:bodyPr/>
        <a:lstStyle/>
        <a:p>
          <a:endParaRPr lang="en-US"/>
        </a:p>
      </dgm:t>
    </dgm:pt>
    <dgm:pt modelId="{00405F06-33F6-4DE1-A9B8-CE58AB430CD6}" type="sibTrans" cxnId="{20956190-5B79-46B1-A281-1D89CC5FEE37}">
      <dgm:prSet/>
      <dgm:spPr/>
      <dgm:t>
        <a:bodyPr/>
        <a:lstStyle/>
        <a:p>
          <a:endParaRPr lang="en-US"/>
        </a:p>
      </dgm:t>
    </dgm:pt>
    <dgm:pt modelId="{2403988C-DA06-4A0D-A758-4D68942F0833}">
      <dgm:prSet/>
      <dgm:spPr/>
      <dgm:t>
        <a:bodyPr/>
        <a:lstStyle/>
        <a:p>
          <a:r>
            <a:rPr lang="en-US"/>
            <a:t>OR</a:t>
          </a:r>
          <a:endParaRPr lang="en-US" dirty="0"/>
        </a:p>
      </dgm:t>
    </dgm:pt>
    <dgm:pt modelId="{60BFFBBD-436B-42C8-9BD6-5D62BB644881}" type="parTrans" cxnId="{A9BCACC0-F2C3-4571-BE11-B2EE03F1ED2C}">
      <dgm:prSet/>
      <dgm:spPr/>
      <dgm:t>
        <a:bodyPr/>
        <a:lstStyle/>
        <a:p>
          <a:endParaRPr lang="en-US"/>
        </a:p>
      </dgm:t>
    </dgm:pt>
    <dgm:pt modelId="{7E3BA02F-711B-4386-84F9-76FFD16F184C}" type="sibTrans" cxnId="{A9BCACC0-F2C3-4571-BE11-B2EE03F1ED2C}">
      <dgm:prSet/>
      <dgm:spPr/>
      <dgm:t>
        <a:bodyPr/>
        <a:lstStyle/>
        <a:p>
          <a:endParaRPr lang="en-US"/>
        </a:p>
      </dgm:t>
    </dgm:pt>
    <dgm:pt modelId="{905C6ABD-42D0-4BD3-8819-62C4304772E4}">
      <dgm:prSet/>
      <dgm:spPr/>
      <dgm:t>
        <a:bodyPr/>
        <a:lstStyle/>
        <a:p>
          <a:r>
            <a:rPr lang="en-US"/>
            <a:t>NOT</a:t>
          </a:r>
          <a:endParaRPr lang="en-US" dirty="0"/>
        </a:p>
      </dgm:t>
    </dgm:pt>
    <dgm:pt modelId="{D3DFA9D0-834C-4361-AA08-2E39A852D688}" type="parTrans" cxnId="{54D66CD2-31BE-4AF0-AE67-D79E74361B4A}">
      <dgm:prSet/>
      <dgm:spPr/>
      <dgm:t>
        <a:bodyPr/>
        <a:lstStyle/>
        <a:p>
          <a:endParaRPr lang="en-US"/>
        </a:p>
      </dgm:t>
    </dgm:pt>
    <dgm:pt modelId="{0E438EF2-801D-40CC-B702-666AB506229E}" type="sibTrans" cxnId="{54D66CD2-31BE-4AF0-AE67-D79E74361B4A}">
      <dgm:prSet/>
      <dgm:spPr/>
      <dgm:t>
        <a:bodyPr/>
        <a:lstStyle/>
        <a:p>
          <a:endParaRPr lang="en-US"/>
        </a:p>
      </dgm:t>
    </dgm:pt>
    <dgm:pt modelId="{7B72B71F-6817-48BF-A551-00C34B4F8583}">
      <dgm:prSet/>
      <dgm:spPr/>
      <dgm:t>
        <a:bodyPr/>
        <a:lstStyle/>
        <a:p>
          <a:r>
            <a:rPr lang="en-US" dirty="0"/>
            <a:t>Set Up</a:t>
          </a:r>
        </a:p>
      </dgm:t>
    </dgm:pt>
    <dgm:pt modelId="{515EC952-C754-40AB-8581-2D5C55D065CD}" type="parTrans" cxnId="{DFF836EE-9E26-47CC-8575-F489AE832C3E}">
      <dgm:prSet/>
      <dgm:spPr/>
      <dgm:t>
        <a:bodyPr/>
        <a:lstStyle/>
        <a:p>
          <a:endParaRPr lang="en-US"/>
        </a:p>
      </dgm:t>
    </dgm:pt>
    <dgm:pt modelId="{29EE6F40-B2DF-4FB1-9C17-5DFFC20D9A13}" type="sibTrans" cxnId="{DFF836EE-9E26-47CC-8575-F489AE832C3E}">
      <dgm:prSet/>
      <dgm:spPr/>
      <dgm:t>
        <a:bodyPr/>
        <a:lstStyle/>
        <a:p>
          <a:endParaRPr lang="en-US"/>
        </a:p>
      </dgm:t>
    </dgm:pt>
    <dgm:pt modelId="{11D22DF4-65FC-4624-AC8A-75A2DC86367F}">
      <dgm:prSet/>
      <dgm:spPr/>
      <dgm:t>
        <a:bodyPr/>
        <a:lstStyle/>
        <a:p>
          <a:r>
            <a:rPr lang="en-US" dirty="0"/>
            <a:t>Use</a:t>
          </a:r>
        </a:p>
      </dgm:t>
    </dgm:pt>
    <dgm:pt modelId="{577B80E4-1B9B-4D84-BD8E-1CD7540A3E4C}" type="parTrans" cxnId="{333A2C38-9079-412B-AEF6-CAF8338EE70E}">
      <dgm:prSet/>
      <dgm:spPr/>
      <dgm:t>
        <a:bodyPr/>
        <a:lstStyle/>
        <a:p>
          <a:endParaRPr lang="en-US"/>
        </a:p>
      </dgm:t>
    </dgm:pt>
    <dgm:pt modelId="{FFCD1D49-4FB8-4A20-83CE-7A8EE6745148}" type="sibTrans" cxnId="{333A2C38-9079-412B-AEF6-CAF8338EE70E}">
      <dgm:prSet/>
      <dgm:spPr/>
      <dgm:t>
        <a:bodyPr/>
        <a:lstStyle/>
        <a:p>
          <a:endParaRPr lang="en-US"/>
        </a:p>
      </dgm:t>
    </dgm:pt>
    <dgm:pt modelId="{52F9D3DE-81E1-4DDB-8A03-A57F6C67CD30}" type="pres">
      <dgm:prSet presAssocID="{998151A3-786F-4E45-B755-FC566C7EF457}" presName="linear" presStyleCnt="0">
        <dgm:presLayoutVars>
          <dgm:animLvl val="lvl"/>
          <dgm:resizeHandles val="exact"/>
        </dgm:presLayoutVars>
      </dgm:prSet>
      <dgm:spPr/>
    </dgm:pt>
    <dgm:pt modelId="{468B4BCB-8DFE-4A60-82C5-8D0060E81E41}" type="pres">
      <dgm:prSet presAssocID="{8B45C65E-0E6F-440B-8FBA-43DA52F7B39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C71CA1C-CC3F-4143-B96F-59EADF9F4523}" type="pres">
      <dgm:prSet presAssocID="{8B45C65E-0E6F-440B-8FBA-43DA52F7B392}" presName="childText" presStyleLbl="revTx" presStyleIdx="0" presStyleCnt="4">
        <dgm:presLayoutVars>
          <dgm:bulletEnabled val="1"/>
        </dgm:presLayoutVars>
      </dgm:prSet>
      <dgm:spPr/>
    </dgm:pt>
    <dgm:pt modelId="{3367A314-3C7B-4D89-ACA1-880869C913FE}" type="pres">
      <dgm:prSet presAssocID="{BBB450F3-F6CB-48AD-9F3E-631F089F3B1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D9F1976-CC84-4EAF-978A-10091676F75A}" type="pres">
      <dgm:prSet presAssocID="{BBB450F3-F6CB-48AD-9F3E-631F089F3B15}" presName="childText" presStyleLbl="revTx" presStyleIdx="1" presStyleCnt="4">
        <dgm:presLayoutVars>
          <dgm:bulletEnabled val="1"/>
        </dgm:presLayoutVars>
      </dgm:prSet>
      <dgm:spPr/>
    </dgm:pt>
    <dgm:pt modelId="{BD5831E3-16AF-4FF8-B62B-75DB80EB632E}" type="pres">
      <dgm:prSet presAssocID="{48CB4DB7-A6C7-4663-A1FC-BAE476E2535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F191907-FBAC-4092-8E76-60864D818545}" type="pres">
      <dgm:prSet presAssocID="{48CB4DB7-A6C7-4663-A1FC-BAE476E25351}" presName="childText" presStyleLbl="revTx" presStyleIdx="2" presStyleCnt="4">
        <dgm:presLayoutVars>
          <dgm:bulletEnabled val="1"/>
        </dgm:presLayoutVars>
      </dgm:prSet>
      <dgm:spPr/>
    </dgm:pt>
    <dgm:pt modelId="{15ACA0E3-8741-4225-BA63-12400812F5D2}" type="pres">
      <dgm:prSet presAssocID="{67E46CB4-8270-42EB-B8AF-B246C251C049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07E21F4D-6ABD-4DCA-A9F9-74A8B776A36F}" type="pres">
      <dgm:prSet presAssocID="{67E46CB4-8270-42EB-B8AF-B246C251C049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91DD5701-24D4-4145-A526-EDE56FC57724}" type="presOf" srcId="{11D22DF4-65FC-4624-AC8A-75A2DC86367F}" destId="{1C71CA1C-CC3F-4143-B96F-59EADF9F4523}" srcOrd="0" destOrd="1" presId="urn:microsoft.com/office/officeart/2005/8/layout/vList2"/>
    <dgm:cxn modelId="{9D3C4F10-6BD9-4A53-92C3-3C78D41B4E16}" srcId="{48CB4DB7-A6C7-4663-A1FC-BAE476E25351}" destId="{76938414-1158-4010-925A-778370E9ED24}" srcOrd="0" destOrd="0" parTransId="{72506DC3-7ADB-4A10-B38C-BD13FB1C4E0A}" sibTransId="{73055A67-12ED-47EF-9A9E-FB558103196F}"/>
    <dgm:cxn modelId="{DE5D5610-C3F6-4136-9407-A24B04103676}" type="presOf" srcId="{2403988C-DA06-4A0D-A758-4D68942F0833}" destId="{07E21F4D-6ABD-4DCA-A9F9-74A8B776A36F}" srcOrd="0" destOrd="2" presId="urn:microsoft.com/office/officeart/2005/8/layout/vList2"/>
    <dgm:cxn modelId="{2FD97710-D12D-44B6-9B44-DF010BF007B3}" type="presOf" srcId="{48CB4DB7-A6C7-4663-A1FC-BAE476E25351}" destId="{BD5831E3-16AF-4FF8-B62B-75DB80EB632E}" srcOrd="0" destOrd="0" presId="urn:microsoft.com/office/officeart/2005/8/layout/vList2"/>
    <dgm:cxn modelId="{A1113213-D294-4CDA-BB63-4289AFE49EBB}" srcId="{BBB450F3-F6CB-48AD-9F3E-631F089F3B15}" destId="{B0ACED9C-F3A6-4C14-9505-1B8C6B972EE8}" srcOrd="0" destOrd="0" parTransId="{1EABD886-074F-4E61-A97C-4C767F3E5A9E}" sibTransId="{8A53601E-3232-459D-8E72-45ACD0BEDE11}"/>
    <dgm:cxn modelId="{A01A151A-9908-45A4-8C38-4D5D9EE3D4C6}" type="presOf" srcId="{B5A2D69F-21BE-462A-91FF-421DE4E7B5D5}" destId="{8D9F1976-CC84-4EAF-978A-10091676F75A}" srcOrd="0" destOrd="1" presId="urn:microsoft.com/office/officeart/2005/8/layout/vList2"/>
    <dgm:cxn modelId="{333A2C38-9079-412B-AEF6-CAF8338EE70E}" srcId="{8B45C65E-0E6F-440B-8FBA-43DA52F7B392}" destId="{11D22DF4-65FC-4624-AC8A-75A2DC86367F}" srcOrd="1" destOrd="0" parTransId="{577B80E4-1B9B-4D84-BD8E-1CD7540A3E4C}" sibTransId="{FFCD1D49-4FB8-4A20-83CE-7A8EE6745148}"/>
    <dgm:cxn modelId="{2C62E35F-E4F7-4CD7-913D-A8CC71F99F27}" type="presOf" srcId="{BBB450F3-F6CB-48AD-9F3E-631F089F3B15}" destId="{3367A314-3C7B-4D89-ACA1-880869C913FE}" srcOrd="0" destOrd="0" presId="urn:microsoft.com/office/officeart/2005/8/layout/vList2"/>
    <dgm:cxn modelId="{0601EA43-FAAD-4614-B5DA-586F39F71E7F}" type="presOf" srcId="{92BC889A-5F36-45C3-AB61-FAC6EE04B582}" destId="{3F191907-FBAC-4092-8E76-60864D818545}" srcOrd="0" destOrd="1" presId="urn:microsoft.com/office/officeart/2005/8/layout/vList2"/>
    <dgm:cxn modelId="{63613D53-9DE0-4825-9999-144D8ADB4B8C}" type="presOf" srcId="{998151A3-786F-4E45-B755-FC566C7EF457}" destId="{52F9D3DE-81E1-4DDB-8A03-A57F6C67CD30}" srcOrd="0" destOrd="0" presId="urn:microsoft.com/office/officeart/2005/8/layout/vList2"/>
    <dgm:cxn modelId="{44B95B7E-8BE7-4AFA-85FE-D3C75299A008}" srcId="{998151A3-786F-4E45-B755-FC566C7EF457}" destId="{67E46CB4-8270-42EB-B8AF-B246C251C049}" srcOrd="3" destOrd="0" parTransId="{F1AA584C-D560-49B2-90A9-223B860E2747}" sibTransId="{5834E509-5FBC-48C1-AE20-E7C0EF05B255}"/>
    <dgm:cxn modelId="{9C211E80-1454-49B6-8D37-11EA3F41361C}" srcId="{48CB4DB7-A6C7-4663-A1FC-BAE476E25351}" destId="{92BC889A-5F36-45C3-AB61-FAC6EE04B582}" srcOrd="1" destOrd="0" parTransId="{8CA30C31-33EF-4273-805C-BD9195656A4B}" sibTransId="{785951EF-92ED-4728-BA94-2B7DB9B21191}"/>
    <dgm:cxn modelId="{32BCB987-3A40-48FA-8C46-B4C0BAEC1CE0}" type="presOf" srcId="{B0ACED9C-F3A6-4C14-9505-1B8C6B972EE8}" destId="{8D9F1976-CC84-4EAF-978A-10091676F75A}" srcOrd="0" destOrd="0" presId="urn:microsoft.com/office/officeart/2005/8/layout/vList2"/>
    <dgm:cxn modelId="{110DA78C-17E1-45AF-9B8F-3CE919812585}" srcId="{998151A3-786F-4E45-B755-FC566C7EF457}" destId="{BBB450F3-F6CB-48AD-9F3E-631F089F3B15}" srcOrd="1" destOrd="0" parTransId="{E9884FC9-3268-4732-A5D4-55EFC26C515A}" sibTransId="{7A7D4825-832E-49D4-9CC3-2E4138A53F9E}"/>
    <dgm:cxn modelId="{20956190-5B79-46B1-A281-1D89CC5FEE37}" srcId="{67E46CB4-8270-42EB-B8AF-B246C251C049}" destId="{13EA30A2-B54A-414E-B356-BF3821095870}" srcOrd="1" destOrd="0" parTransId="{05DF69EB-8E47-4C6A-BBD1-DE477B78E1A8}" sibTransId="{00405F06-33F6-4DE1-A9B8-CE58AB430CD6}"/>
    <dgm:cxn modelId="{67A8AC92-92ED-4D21-8867-B757A0A2572B}" srcId="{998151A3-786F-4E45-B755-FC566C7EF457}" destId="{8B45C65E-0E6F-440B-8FBA-43DA52F7B392}" srcOrd="0" destOrd="0" parTransId="{8C2BF4D5-E654-432F-9FD5-6B42436BA65F}" sibTransId="{12EB63B0-FA41-4314-9B57-801A3567A980}"/>
    <dgm:cxn modelId="{4E652DA4-3CED-4BC6-B9F4-49A49AFD6947}" type="presOf" srcId="{8B45C65E-0E6F-440B-8FBA-43DA52F7B392}" destId="{468B4BCB-8DFE-4A60-82C5-8D0060E81E41}" srcOrd="0" destOrd="0" presId="urn:microsoft.com/office/officeart/2005/8/layout/vList2"/>
    <dgm:cxn modelId="{C5CE0EB3-497C-4B8A-9A3F-844AA7E0ED84}" type="presOf" srcId="{76938414-1158-4010-925A-778370E9ED24}" destId="{3F191907-FBAC-4092-8E76-60864D818545}" srcOrd="0" destOrd="0" presId="urn:microsoft.com/office/officeart/2005/8/layout/vList2"/>
    <dgm:cxn modelId="{0A7C13BF-A65F-4089-A4BB-AA933CEEAFB6}" type="presOf" srcId="{13EA30A2-B54A-414E-B356-BF3821095870}" destId="{07E21F4D-6ABD-4DCA-A9F9-74A8B776A36F}" srcOrd="0" destOrd="1" presId="urn:microsoft.com/office/officeart/2005/8/layout/vList2"/>
    <dgm:cxn modelId="{A9BCACC0-F2C3-4571-BE11-B2EE03F1ED2C}" srcId="{67E46CB4-8270-42EB-B8AF-B246C251C049}" destId="{2403988C-DA06-4A0D-A758-4D68942F0833}" srcOrd="2" destOrd="0" parTransId="{60BFFBBD-436B-42C8-9BD6-5D62BB644881}" sibTransId="{7E3BA02F-711B-4386-84F9-76FFD16F184C}"/>
    <dgm:cxn modelId="{3C3C79C7-F221-4A22-9DAC-AAADCF98B6E4}" type="presOf" srcId="{7B72B71F-6817-48BF-A551-00C34B4F8583}" destId="{1C71CA1C-CC3F-4143-B96F-59EADF9F4523}" srcOrd="0" destOrd="0" presId="urn:microsoft.com/office/officeart/2005/8/layout/vList2"/>
    <dgm:cxn modelId="{8BDA11CE-022D-40CC-9B33-D6140469ADD2}" srcId="{998151A3-786F-4E45-B755-FC566C7EF457}" destId="{48CB4DB7-A6C7-4663-A1FC-BAE476E25351}" srcOrd="2" destOrd="0" parTransId="{F32CC34F-F55D-4A56-A00B-A83ED73A2F52}" sibTransId="{9AFA38D7-1818-478D-8AD7-676FD9A8AB74}"/>
    <dgm:cxn modelId="{D45583CE-F22C-47ED-8063-7D39158DEA3B}" type="presOf" srcId="{67E46CB4-8270-42EB-B8AF-B246C251C049}" destId="{15ACA0E3-8741-4225-BA63-12400812F5D2}" srcOrd="0" destOrd="0" presId="urn:microsoft.com/office/officeart/2005/8/layout/vList2"/>
    <dgm:cxn modelId="{54D66CD2-31BE-4AF0-AE67-D79E74361B4A}" srcId="{67E46CB4-8270-42EB-B8AF-B246C251C049}" destId="{905C6ABD-42D0-4BD3-8819-62C4304772E4}" srcOrd="3" destOrd="0" parTransId="{D3DFA9D0-834C-4361-AA08-2E39A852D688}" sibTransId="{0E438EF2-801D-40CC-B702-666AB506229E}"/>
    <dgm:cxn modelId="{D40822D6-C7C2-4FFA-AF0C-8707B8DF3A67}" type="presOf" srcId="{905C6ABD-42D0-4BD3-8819-62C4304772E4}" destId="{07E21F4D-6ABD-4DCA-A9F9-74A8B776A36F}" srcOrd="0" destOrd="3" presId="urn:microsoft.com/office/officeart/2005/8/layout/vList2"/>
    <dgm:cxn modelId="{1EB547E6-EEDB-4EF9-950B-2B0E33BD9260}" srcId="{BBB450F3-F6CB-48AD-9F3E-631F089F3B15}" destId="{B5A2D69F-21BE-462A-91FF-421DE4E7B5D5}" srcOrd="1" destOrd="0" parTransId="{80B71DE8-DF6F-4197-B5C0-F7A81E9079E6}" sibTransId="{A479F26F-4F88-4C4E-8D7D-570BA84EF782}"/>
    <dgm:cxn modelId="{8F34D6E7-B032-49AE-9733-0BCAF153856F}" srcId="{67E46CB4-8270-42EB-B8AF-B246C251C049}" destId="{39FBABAC-5B97-48BA-9771-D517CC24D164}" srcOrd="0" destOrd="0" parTransId="{08BB01EE-2D0D-4A54-B009-7CF3D4E3198B}" sibTransId="{9C77A51F-B254-4614-A089-6E098C6CC835}"/>
    <dgm:cxn modelId="{DFF836EE-9E26-47CC-8575-F489AE832C3E}" srcId="{8B45C65E-0E6F-440B-8FBA-43DA52F7B392}" destId="{7B72B71F-6817-48BF-A551-00C34B4F8583}" srcOrd="0" destOrd="0" parTransId="{515EC952-C754-40AB-8581-2D5C55D065CD}" sibTransId="{29EE6F40-B2DF-4FB1-9C17-5DFFC20D9A13}"/>
    <dgm:cxn modelId="{556972F0-118F-499D-AFF6-71B692485FDE}" type="presOf" srcId="{39FBABAC-5B97-48BA-9771-D517CC24D164}" destId="{07E21F4D-6ABD-4DCA-A9F9-74A8B776A36F}" srcOrd="0" destOrd="0" presId="urn:microsoft.com/office/officeart/2005/8/layout/vList2"/>
    <dgm:cxn modelId="{1848BF87-E320-4E43-9661-E938343D1A97}" type="presParOf" srcId="{52F9D3DE-81E1-4DDB-8A03-A57F6C67CD30}" destId="{468B4BCB-8DFE-4A60-82C5-8D0060E81E41}" srcOrd="0" destOrd="0" presId="urn:microsoft.com/office/officeart/2005/8/layout/vList2"/>
    <dgm:cxn modelId="{572C09AE-D21F-4B51-B294-0E7D6D47D656}" type="presParOf" srcId="{52F9D3DE-81E1-4DDB-8A03-A57F6C67CD30}" destId="{1C71CA1C-CC3F-4143-B96F-59EADF9F4523}" srcOrd="1" destOrd="0" presId="urn:microsoft.com/office/officeart/2005/8/layout/vList2"/>
    <dgm:cxn modelId="{B06E43B8-328E-4EC8-9E98-180C6F134CF9}" type="presParOf" srcId="{52F9D3DE-81E1-4DDB-8A03-A57F6C67CD30}" destId="{3367A314-3C7B-4D89-ACA1-880869C913FE}" srcOrd="2" destOrd="0" presId="urn:microsoft.com/office/officeart/2005/8/layout/vList2"/>
    <dgm:cxn modelId="{7E181F1B-80A7-4866-9842-A5A26E2D792A}" type="presParOf" srcId="{52F9D3DE-81E1-4DDB-8A03-A57F6C67CD30}" destId="{8D9F1976-CC84-4EAF-978A-10091676F75A}" srcOrd="3" destOrd="0" presId="urn:microsoft.com/office/officeart/2005/8/layout/vList2"/>
    <dgm:cxn modelId="{46113937-C618-4FD7-B9F4-5C26B456A85B}" type="presParOf" srcId="{52F9D3DE-81E1-4DDB-8A03-A57F6C67CD30}" destId="{BD5831E3-16AF-4FF8-B62B-75DB80EB632E}" srcOrd="4" destOrd="0" presId="urn:microsoft.com/office/officeart/2005/8/layout/vList2"/>
    <dgm:cxn modelId="{5EBA4C22-F86E-4BE4-B9A1-61BD5AD0AC6C}" type="presParOf" srcId="{52F9D3DE-81E1-4DDB-8A03-A57F6C67CD30}" destId="{3F191907-FBAC-4092-8E76-60864D818545}" srcOrd="5" destOrd="0" presId="urn:microsoft.com/office/officeart/2005/8/layout/vList2"/>
    <dgm:cxn modelId="{729DB15C-D271-4B01-B616-5095CF6532FA}" type="presParOf" srcId="{52F9D3DE-81E1-4DDB-8A03-A57F6C67CD30}" destId="{15ACA0E3-8741-4225-BA63-12400812F5D2}" srcOrd="6" destOrd="0" presId="urn:microsoft.com/office/officeart/2005/8/layout/vList2"/>
    <dgm:cxn modelId="{44A5F063-40D1-41FC-9BD4-F4D48E137C8B}" type="presParOf" srcId="{52F9D3DE-81E1-4DDB-8A03-A57F6C67CD30}" destId="{07E21F4D-6ABD-4DCA-A9F9-74A8B776A36F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8151A3-786F-4E45-B755-FC566C7EF457}" type="doc">
      <dgm:prSet loTypeId="urn:microsoft.com/office/officeart/2005/8/layout/vList2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E6EC3339-2C5E-4388-A5AE-E592691243E4}">
      <dgm:prSet/>
      <dgm:spPr/>
      <dgm:t>
        <a:bodyPr/>
        <a:lstStyle/>
        <a:p>
          <a:r>
            <a:rPr lang="en-US" dirty="0"/>
            <a:t>Content</a:t>
          </a:r>
        </a:p>
      </dgm:t>
    </dgm:pt>
    <dgm:pt modelId="{9DA11B39-2A80-4601-A5EC-426E30620B07}" type="parTrans" cxnId="{736AB1C4-DB41-4840-B75E-8DE8276C4140}">
      <dgm:prSet/>
      <dgm:spPr/>
      <dgm:t>
        <a:bodyPr/>
        <a:lstStyle/>
        <a:p>
          <a:endParaRPr lang="en-US"/>
        </a:p>
      </dgm:t>
    </dgm:pt>
    <dgm:pt modelId="{33D37AE4-90AE-481A-B660-612C7180F286}" type="sibTrans" cxnId="{736AB1C4-DB41-4840-B75E-8DE8276C4140}">
      <dgm:prSet/>
      <dgm:spPr/>
      <dgm:t>
        <a:bodyPr/>
        <a:lstStyle/>
        <a:p>
          <a:endParaRPr lang="en-US"/>
        </a:p>
      </dgm:t>
    </dgm:pt>
    <dgm:pt modelId="{F69F9749-1299-4BAF-9667-7DF556DD1401}">
      <dgm:prSet/>
      <dgm:spPr/>
      <dgm:t>
        <a:bodyPr/>
        <a:lstStyle/>
        <a:p>
          <a:r>
            <a:rPr lang="en-US" dirty="0"/>
            <a:t>Sort, filter, conditional formatting</a:t>
          </a:r>
        </a:p>
      </dgm:t>
    </dgm:pt>
    <dgm:pt modelId="{0240A10F-5748-4AB1-87BF-7897215DA120}" type="parTrans" cxnId="{C4C0C637-FAD5-4B22-BB1A-87B05A27B6F4}">
      <dgm:prSet/>
      <dgm:spPr/>
      <dgm:t>
        <a:bodyPr/>
        <a:lstStyle/>
        <a:p>
          <a:endParaRPr lang="en-US"/>
        </a:p>
      </dgm:t>
    </dgm:pt>
    <dgm:pt modelId="{FE9DEE05-D9D4-419B-92D9-F87F81225649}" type="sibTrans" cxnId="{C4C0C637-FAD5-4B22-BB1A-87B05A27B6F4}">
      <dgm:prSet/>
      <dgm:spPr/>
      <dgm:t>
        <a:bodyPr/>
        <a:lstStyle/>
        <a:p>
          <a:endParaRPr lang="en-US"/>
        </a:p>
      </dgm:t>
    </dgm:pt>
    <dgm:pt modelId="{873B6262-0AC3-4B31-B2C2-04B4F9EDCDF6}">
      <dgm:prSet/>
      <dgm:spPr/>
      <dgm:t>
        <a:bodyPr/>
        <a:lstStyle/>
        <a:p>
          <a:r>
            <a:rPr lang="en-US" dirty="0"/>
            <a:t>VLOOKUP (exact match)</a:t>
          </a:r>
        </a:p>
      </dgm:t>
    </dgm:pt>
    <dgm:pt modelId="{648731E2-468E-48CD-A2B4-AF5B372830DC}" type="parTrans" cxnId="{CF34EAA4-11B3-4B9F-914D-0341B45B543A}">
      <dgm:prSet/>
      <dgm:spPr/>
      <dgm:t>
        <a:bodyPr/>
        <a:lstStyle/>
        <a:p>
          <a:endParaRPr lang="en-US"/>
        </a:p>
      </dgm:t>
    </dgm:pt>
    <dgm:pt modelId="{CE8897C4-3BB7-4124-8A36-DE599A7C5C67}" type="sibTrans" cxnId="{CF34EAA4-11B3-4B9F-914D-0341B45B543A}">
      <dgm:prSet/>
      <dgm:spPr/>
      <dgm:t>
        <a:bodyPr/>
        <a:lstStyle/>
        <a:p>
          <a:endParaRPr lang="en-US"/>
        </a:p>
      </dgm:t>
    </dgm:pt>
    <dgm:pt modelId="{8D170781-2C37-4E20-94B3-C1424EE9FFDF}">
      <dgm:prSet/>
      <dgm:spPr/>
      <dgm:t>
        <a:bodyPr/>
        <a:lstStyle/>
        <a:p>
          <a:r>
            <a:rPr lang="en-US" dirty="0"/>
            <a:t>Calculations (mean, min and max)</a:t>
          </a:r>
        </a:p>
      </dgm:t>
    </dgm:pt>
    <dgm:pt modelId="{3C333716-A94F-4207-A3E8-9C3CAA1FE71A}" type="parTrans" cxnId="{9434EE3D-BFE1-469D-9845-DD53823284F8}">
      <dgm:prSet/>
      <dgm:spPr/>
      <dgm:t>
        <a:bodyPr/>
        <a:lstStyle/>
        <a:p>
          <a:endParaRPr lang="en-US"/>
        </a:p>
      </dgm:t>
    </dgm:pt>
    <dgm:pt modelId="{7023BDE0-12D4-4197-99AF-20F40EF31FCE}" type="sibTrans" cxnId="{9434EE3D-BFE1-469D-9845-DD53823284F8}">
      <dgm:prSet/>
      <dgm:spPr/>
      <dgm:t>
        <a:bodyPr/>
        <a:lstStyle/>
        <a:p>
          <a:endParaRPr lang="en-US"/>
        </a:p>
      </dgm:t>
    </dgm:pt>
    <dgm:pt modelId="{C9263915-C383-4042-B599-3E54898DEF1E}">
      <dgm:prSet/>
      <dgm:spPr/>
      <dgm:t>
        <a:bodyPr/>
        <a:lstStyle/>
        <a:p>
          <a:r>
            <a:rPr lang="en-US" dirty="0"/>
            <a:t>Frequency and histogram</a:t>
          </a:r>
        </a:p>
      </dgm:t>
    </dgm:pt>
    <dgm:pt modelId="{0539A24D-362A-4764-AA9E-BA77E1CC73B3}" type="parTrans" cxnId="{5B47A490-D69B-4DF0-BB68-2BD525449C14}">
      <dgm:prSet/>
      <dgm:spPr/>
      <dgm:t>
        <a:bodyPr/>
        <a:lstStyle/>
        <a:p>
          <a:endParaRPr lang="en-US"/>
        </a:p>
      </dgm:t>
    </dgm:pt>
    <dgm:pt modelId="{3DDEA860-20D8-4CF8-A086-B316D18EAA39}" type="sibTrans" cxnId="{5B47A490-D69B-4DF0-BB68-2BD525449C14}">
      <dgm:prSet/>
      <dgm:spPr/>
      <dgm:t>
        <a:bodyPr/>
        <a:lstStyle/>
        <a:p>
          <a:endParaRPr lang="en-US"/>
        </a:p>
      </dgm:t>
    </dgm:pt>
    <dgm:pt modelId="{52F9D3DE-81E1-4DDB-8A03-A57F6C67CD30}" type="pres">
      <dgm:prSet presAssocID="{998151A3-786F-4E45-B755-FC566C7EF457}" presName="linear" presStyleCnt="0">
        <dgm:presLayoutVars>
          <dgm:animLvl val="lvl"/>
          <dgm:resizeHandles val="exact"/>
        </dgm:presLayoutVars>
      </dgm:prSet>
      <dgm:spPr/>
    </dgm:pt>
    <dgm:pt modelId="{7D3866D3-9819-4ABC-9914-610213D1DB79}" type="pres">
      <dgm:prSet presAssocID="{E6EC3339-2C5E-4388-A5AE-E592691243E4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16DE54F9-DC3D-48BA-8776-00598CBAFB86}" type="pres">
      <dgm:prSet presAssocID="{E6EC3339-2C5E-4388-A5AE-E592691243E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4828626-7450-4BA9-B170-B20AD61669A4}" type="presOf" srcId="{873B6262-0AC3-4B31-B2C2-04B4F9EDCDF6}" destId="{16DE54F9-DC3D-48BA-8776-00598CBAFB86}" srcOrd="0" destOrd="1" presId="urn:microsoft.com/office/officeart/2005/8/layout/vList2"/>
    <dgm:cxn modelId="{448C9E30-4ADA-4FA5-9B08-F876FA587FF7}" type="presOf" srcId="{8D170781-2C37-4E20-94B3-C1424EE9FFDF}" destId="{16DE54F9-DC3D-48BA-8776-00598CBAFB86}" srcOrd="0" destOrd="2" presId="urn:microsoft.com/office/officeart/2005/8/layout/vList2"/>
    <dgm:cxn modelId="{C4C0C637-FAD5-4B22-BB1A-87B05A27B6F4}" srcId="{E6EC3339-2C5E-4388-A5AE-E592691243E4}" destId="{F69F9749-1299-4BAF-9667-7DF556DD1401}" srcOrd="0" destOrd="0" parTransId="{0240A10F-5748-4AB1-87BF-7897215DA120}" sibTransId="{FE9DEE05-D9D4-419B-92D9-F87F81225649}"/>
    <dgm:cxn modelId="{9434EE3D-BFE1-469D-9845-DD53823284F8}" srcId="{E6EC3339-2C5E-4388-A5AE-E592691243E4}" destId="{8D170781-2C37-4E20-94B3-C1424EE9FFDF}" srcOrd="2" destOrd="0" parTransId="{3C333716-A94F-4207-A3E8-9C3CAA1FE71A}" sibTransId="{7023BDE0-12D4-4197-99AF-20F40EF31FCE}"/>
    <dgm:cxn modelId="{149DE25F-5140-48D5-B436-04352B072192}" type="presOf" srcId="{C9263915-C383-4042-B599-3E54898DEF1E}" destId="{16DE54F9-DC3D-48BA-8776-00598CBAFB86}" srcOrd="0" destOrd="3" presId="urn:microsoft.com/office/officeart/2005/8/layout/vList2"/>
    <dgm:cxn modelId="{063A0243-4A62-4E4F-A7A3-38DB4B1BB511}" type="presOf" srcId="{E6EC3339-2C5E-4388-A5AE-E592691243E4}" destId="{7D3866D3-9819-4ABC-9914-610213D1DB79}" srcOrd="0" destOrd="0" presId="urn:microsoft.com/office/officeart/2005/8/layout/vList2"/>
    <dgm:cxn modelId="{63613D53-9DE0-4825-9999-144D8ADB4B8C}" type="presOf" srcId="{998151A3-786F-4E45-B755-FC566C7EF457}" destId="{52F9D3DE-81E1-4DDB-8A03-A57F6C67CD30}" srcOrd="0" destOrd="0" presId="urn:microsoft.com/office/officeart/2005/8/layout/vList2"/>
    <dgm:cxn modelId="{EB63977D-7D51-443C-A155-5E3E92B92A0B}" type="presOf" srcId="{F69F9749-1299-4BAF-9667-7DF556DD1401}" destId="{16DE54F9-DC3D-48BA-8776-00598CBAFB86}" srcOrd="0" destOrd="0" presId="urn:microsoft.com/office/officeart/2005/8/layout/vList2"/>
    <dgm:cxn modelId="{5B47A490-D69B-4DF0-BB68-2BD525449C14}" srcId="{E6EC3339-2C5E-4388-A5AE-E592691243E4}" destId="{C9263915-C383-4042-B599-3E54898DEF1E}" srcOrd="3" destOrd="0" parTransId="{0539A24D-362A-4764-AA9E-BA77E1CC73B3}" sibTransId="{3DDEA860-20D8-4CF8-A086-B316D18EAA39}"/>
    <dgm:cxn modelId="{CF34EAA4-11B3-4B9F-914D-0341B45B543A}" srcId="{E6EC3339-2C5E-4388-A5AE-E592691243E4}" destId="{873B6262-0AC3-4B31-B2C2-04B4F9EDCDF6}" srcOrd="1" destOrd="0" parTransId="{648731E2-468E-48CD-A2B4-AF5B372830DC}" sibTransId="{CE8897C4-3BB7-4124-8A36-DE599A7C5C67}"/>
    <dgm:cxn modelId="{736AB1C4-DB41-4840-B75E-8DE8276C4140}" srcId="{998151A3-786F-4E45-B755-FC566C7EF457}" destId="{E6EC3339-2C5E-4388-A5AE-E592691243E4}" srcOrd="0" destOrd="0" parTransId="{9DA11B39-2A80-4601-A5EC-426E30620B07}" sibTransId="{33D37AE4-90AE-481A-B660-612C7180F286}"/>
    <dgm:cxn modelId="{A78620C5-6B08-4E7A-9A26-51C7B3D46C29}" type="presParOf" srcId="{52F9D3DE-81E1-4DDB-8A03-A57F6C67CD30}" destId="{7D3866D3-9819-4ABC-9914-610213D1DB79}" srcOrd="0" destOrd="0" presId="urn:microsoft.com/office/officeart/2005/8/layout/vList2"/>
    <dgm:cxn modelId="{739CC69E-9A9D-42D9-ACEE-052B90C2464E}" type="presParOf" srcId="{52F9D3DE-81E1-4DDB-8A03-A57F6C67CD30}" destId="{16DE54F9-DC3D-48BA-8776-00598CBAFB86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8B4BCB-8DFE-4A60-82C5-8D0060E81E41}">
      <dsp:nvSpPr>
        <dsp:cNvPr id="0" name=""/>
        <dsp:cNvSpPr/>
      </dsp:nvSpPr>
      <dsp:spPr>
        <a:xfrm>
          <a:off x="0" y="95509"/>
          <a:ext cx="9720262" cy="41066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Pivot Tables</a:t>
          </a:r>
        </a:p>
      </dsp:txBody>
      <dsp:txXfrm>
        <a:off x="20047" y="115556"/>
        <a:ext cx="9680168" cy="370575"/>
      </dsp:txXfrm>
    </dsp:sp>
    <dsp:sp modelId="{1C71CA1C-CC3F-4143-B96F-59EADF9F4523}">
      <dsp:nvSpPr>
        <dsp:cNvPr id="0" name=""/>
        <dsp:cNvSpPr/>
      </dsp:nvSpPr>
      <dsp:spPr>
        <a:xfrm>
          <a:off x="0" y="506179"/>
          <a:ext cx="9720262" cy="4378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Set Up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Use</a:t>
          </a:r>
        </a:p>
      </dsp:txBody>
      <dsp:txXfrm>
        <a:off x="0" y="506179"/>
        <a:ext cx="9720262" cy="437805"/>
      </dsp:txXfrm>
    </dsp:sp>
    <dsp:sp modelId="{3367A314-3C7B-4D89-ACA1-880869C913FE}">
      <dsp:nvSpPr>
        <dsp:cNvPr id="0" name=""/>
        <dsp:cNvSpPr/>
      </dsp:nvSpPr>
      <dsp:spPr>
        <a:xfrm>
          <a:off x="0" y="943984"/>
          <a:ext cx="9720262" cy="41066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13333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Lookup functions</a:t>
          </a:r>
        </a:p>
      </dsp:txBody>
      <dsp:txXfrm>
        <a:off x="20047" y="964031"/>
        <a:ext cx="9680168" cy="370575"/>
      </dsp:txXfrm>
    </dsp:sp>
    <dsp:sp modelId="{8D9F1976-CC84-4EAF-978A-10091676F75A}">
      <dsp:nvSpPr>
        <dsp:cNvPr id="0" name=""/>
        <dsp:cNvSpPr/>
      </dsp:nvSpPr>
      <dsp:spPr>
        <a:xfrm>
          <a:off x="0" y="1354654"/>
          <a:ext cx="9720262" cy="4378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VLOOKUP (approximate match)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Index Match</a:t>
          </a:r>
        </a:p>
      </dsp:txBody>
      <dsp:txXfrm>
        <a:off x="0" y="1354654"/>
        <a:ext cx="9720262" cy="437805"/>
      </dsp:txXfrm>
    </dsp:sp>
    <dsp:sp modelId="{BD5831E3-16AF-4FF8-B62B-75DB80EB632E}">
      <dsp:nvSpPr>
        <dsp:cNvPr id="0" name=""/>
        <dsp:cNvSpPr/>
      </dsp:nvSpPr>
      <dsp:spPr>
        <a:xfrm>
          <a:off x="0" y="1792459"/>
          <a:ext cx="9720262" cy="41066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26667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Common functions</a:t>
          </a:r>
        </a:p>
      </dsp:txBody>
      <dsp:txXfrm>
        <a:off x="20047" y="1812506"/>
        <a:ext cx="9680168" cy="370575"/>
      </dsp:txXfrm>
    </dsp:sp>
    <dsp:sp modelId="{3F191907-FBAC-4092-8E76-60864D818545}">
      <dsp:nvSpPr>
        <dsp:cNvPr id="0" name=""/>
        <dsp:cNvSpPr/>
      </dsp:nvSpPr>
      <dsp:spPr>
        <a:xfrm>
          <a:off x="0" y="2203129"/>
          <a:ext cx="9720262" cy="4378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Count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Sum</a:t>
          </a:r>
          <a:endParaRPr lang="en-US" sz="1400" kern="1200" dirty="0"/>
        </a:p>
      </dsp:txBody>
      <dsp:txXfrm>
        <a:off x="0" y="2203129"/>
        <a:ext cx="9720262" cy="437805"/>
      </dsp:txXfrm>
    </dsp:sp>
    <dsp:sp modelId="{15ACA0E3-8741-4225-BA63-12400812F5D2}">
      <dsp:nvSpPr>
        <dsp:cNvPr id="0" name=""/>
        <dsp:cNvSpPr/>
      </dsp:nvSpPr>
      <dsp:spPr>
        <a:xfrm>
          <a:off x="0" y="2640935"/>
          <a:ext cx="9720262" cy="41066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Logical functions</a:t>
          </a:r>
        </a:p>
      </dsp:txBody>
      <dsp:txXfrm>
        <a:off x="20047" y="2660982"/>
        <a:ext cx="9680168" cy="370575"/>
      </dsp:txXfrm>
    </dsp:sp>
    <dsp:sp modelId="{07E21F4D-6ABD-4DCA-A9F9-74A8B776A36F}">
      <dsp:nvSpPr>
        <dsp:cNvPr id="0" name=""/>
        <dsp:cNvSpPr/>
      </dsp:nvSpPr>
      <dsp:spPr>
        <a:xfrm>
          <a:off x="0" y="3051604"/>
          <a:ext cx="9720262" cy="8756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IF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AND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OR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NOT</a:t>
          </a:r>
          <a:endParaRPr lang="en-US" sz="1400" kern="1200" dirty="0"/>
        </a:p>
      </dsp:txBody>
      <dsp:txXfrm>
        <a:off x="0" y="3051604"/>
        <a:ext cx="9720262" cy="8756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3866D3-9819-4ABC-9914-610213D1DB79}">
      <dsp:nvSpPr>
        <dsp:cNvPr id="0" name=""/>
        <dsp:cNvSpPr/>
      </dsp:nvSpPr>
      <dsp:spPr>
        <a:xfrm>
          <a:off x="0" y="4249"/>
          <a:ext cx="9720262" cy="1300455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l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700" kern="1200" dirty="0"/>
            <a:t>Content</a:t>
          </a:r>
        </a:p>
      </dsp:txBody>
      <dsp:txXfrm>
        <a:off x="63483" y="67732"/>
        <a:ext cx="9593296" cy="1173489"/>
      </dsp:txXfrm>
    </dsp:sp>
    <dsp:sp modelId="{16DE54F9-DC3D-48BA-8776-00598CBAFB86}">
      <dsp:nvSpPr>
        <dsp:cNvPr id="0" name=""/>
        <dsp:cNvSpPr/>
      </dsp:nvSpPr>
      <dsp:spPr>
        <a:xfrm>
          <a:off x="0" y="1304704"/>
          <a:ext cx="9720262" cy="2713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72390" rIns="405384" bIns="72390" numCol="1" spcCol="1270" anchor="t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4400" kern="1200" dirty="0"/>
            <a:t>Sort, filter, conditional formatting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4400" kern="1200" dirty="0"/>
            <a:t>VLOOKUP (exact match)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4400" kern="1200" dirty="0"/>
            <a:t>Calculations (mean, min and max)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4400" kern="1200" dirty="0"/>
            <a:t>Frequency and histogram</a:t>
          </a:r>
        </a:p>
      </dsp:txBody>
      <dsp:txXfrm>
        <a:off x="0" y="1304704"/>
        <a:ext cx="9720262" cy="27137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5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905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311207" y="2245867"/>
            <a:ext cx="3569584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rgbClr val="0070C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BFBFBF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pc="-5" dirty="0"/>
              <a:t>Cindy</a:t>
            </a:r>
            <a:r>
              <a:rPr spc="-65" dirty="0"/>
              <a:t> </a:t>
            </a:r>
            <a:r>
              <a:rPr spc="-5" dirty="0"/>
              <a:t>Cheng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BFBFBF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pc="-10" dirty="0"/>
              <a:t>Claremont </a:t>
            </a:r>
            <a:r>
              <a:rPr spc="-5" dirty="0"/>
              <a:t>McKenna</a:t>
            </a:r>
            <a:r>
              <a:rPr spc="-30" dirty="0"/>
              <a:t> </a:t>
            </a:r>
            <a:r>
              <a:rPr spc="-5" dirty="0"/>
              <a:t>College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274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21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409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58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14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14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6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42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4233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10"/>
              <a:t>Claremont </a:t>
            </a:r>
            <a:r>
              <a:rPr lang="en-US" spc="-5"/>
              <a:t>McKenna</a:t>
            </a:r>
            <a:r>
              <a:rPr lang="en-US" spc="-30"/>
              <a:t> </a:t>
            </a:r>
            <a:r>
              <a:rPr lang="en-US" spc="-5"/>
              <a:t>College</a:t>
            </a:r>
            <a:endParaRPr lang="en-US" spc="-5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US" spc="-5"/>
              <a:t>Cindy</a:t>
            </a:r>
            <a:r>
              <a:rPr lang="en-US" spc="-65"/>
              <a:t> </a:t>
            </a:r>
            <a:r>
              <a:rPr lang="en-US" spc="-5"/>
              <a:t>Cheng</a:t>
            </a:r>
            <a:endParaRPr lang="en-US" spc="-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8937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crosoft.com/en-us/education/products/offic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excel-practice-online.com/" TargetMode="External"/><Relationship Id="rId2" Type="http://schemas.openxmlformats.org/officeDocument/2006/relationships/hyperlink" Target="https://www.linkedin.com/learning/?trk=nav_neptune_learn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omputertutoring.co.uk/cheatsheets/Excel_Cheatsheet.pdf" TargetMode="External"/><Relationship Id="rId4" Type="http://schemas.openxmlformats.org/officeDocument/2006/relationships/hyperlink" Target="https://www.wiseowl.co.uk/excel/exercises/standard/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mailto:qcl@cmc.edu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BA28970-3E8F-46CD-A302-42EE83668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CC2166-3B9A-43F1-A7AE-AFCE40756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tx1">
                    <a:alpha val="80000"/>
                  </a:schemeClr>
                </a:solidFill>
              </a:rPr>
              <a:t>Microsoft Excel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DD2E98-6A29-4850-8651-45BD998AE4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/>
              <a:t>QCL Graduate Fellow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7AE7893-212D-45CB-A5B0-AE377389A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158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939EE2-81DB-4F14-9801-F8B1013495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" t="2848" b="5926"/>
          <a:stretch/>
        </p:blipFill>
        <p:spPr>
          <a:xfrm>
            <a:off x="85159" y="313635"/>
            <a:ext cx="11516383" cy="590089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A4B160B-B263-49BA-9B72-FF5AAE05E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QCL, Claremont Mckenna College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1B092-6EE7-4C14-B721-0E7DBE72D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D444B-CD58-4CAB-9A03-C546DC6358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993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93AF74-5B74-4E4C-A21C-89902E5463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5" b="4871"/>
          <a:stretch/>
        </p:blipFill>
        <p:spPr>
          <a:xfrm>
            <a:off x="397565" y="263874"/>
            <a:ext cx="11410122" cy="6064151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F8C0AA4-F263-4705-A190-3DA854BD4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QCL, Claremont Mckenna College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5844F9-6684-4108-8E0C-D09F635D2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D444B-CD58-4CAB-9A03-C546DC6358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209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69285-A99D-44E9-9114-8372A7511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>
            <a:normAutofit/>
          </a:bodyPr>
          <a:lstStyle/>
          <a:p>
            <a:r>
              <a:rPr lang="en-US" dirty="0"/>
              <a:t>Hands-on exercise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24DCF-3363-43BD-8CBF-C88588E7C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018271" cy="4023360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800" b="0" i="0" u="none" strike="noStrike" baseline="0" dirty="0">
                <a:solidFill>
                  <a:srgbClr val="7F7F7F"/>
                </a:solidFill>
                <a:latin typeface="Calibri" panose="020F0502020204030204" pitchFamily="34" charset="0"/>
              </a:rPr>
              <a:t>Using the </a:t>
            </a:r>
            <a:r>
              <a:rPr lang="en-US" sz="1800" b="0" i="0" u="none" strike="noStrike" baseline="0" dirty="0">
                <a:solidFill>
                  <a:schemeClr val="accent2"/>
                </a:solidFill>
                <a:latin typeface="Calibri" panose="020F0502020204030204" pitchFamily="34" charset="0"/>
              </a:rPr>
              <a:t>baltimore-city-employee-salaries-fy2019-1</a:t>
            </a:r>
            <a:r>
              <a:rPr lang="en-US" sz="1800" b="0" i="0" u="none" strike="noStrike" baseline="0" dirty="0">
                <a:latin typeface="Calibri" panose="020F0502020204030204" pitchFamily="34" charset="0"/>
              </a:rPr>
              <a:t>.xlsx file:</a:t>
            </a:r>
            <a:endParaRPr lang="en-US" sz="1800" b="0" i="0" u="none" strike="noStrike" baseline="0" dirty="0">
              <a:solidFill>
                <a:srgbClr val="7F7F7F"/>
              </a:solidFill>
              <a:latin typeface="Calibri" panose="020F0502020204030204" pitchFamily="34" charset="0"/>
            </a:endParaRPr>
          </a:p>
          <a:p>
            <a:pPr marL="0" indent="0" algn="l">
              <a:buNone/>
            </a:pPr>
            <a:r>
              <a:rPr lang="en-US" sz="1800" b="0" i="0" u="none" strike="noStrike" baseline="0" dirty="0">
                <a:solidFill>
                  <a:srgbClr val="7F7F7F"/>
                </a:solidFill>
                <a:latin typeface="Calibri" panose="020F0502020204030204" pitchFamily="34" charset="0"/>
              </a:rPr>
              <a:t>Build a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Calibri" panose="020F0502020204030204" pitchFamily="34" charset="0"/>
              </a:rPr>
              <a:t>pivot table </a:t>
            </a:r>
            <a:r>
              <a:rPr lang="en-US" sz="1800" b="0" i="0" u="none" strike="noStrike" baseline="0" dirty="0">
                <a:solidFill>
                  <a:srgbClr val="7F7F7F"/>
                </a:solidFill>
                <a:latin typeface="Calibri" panose="020F0502020204030204" pitchFamily="34" charset="0"/>
              </a:rPr>
              <a:t>that is filterable by department to show the name and ID of each employee. With the table, answer the following questions:</a:t>
            </a:r>
          </a:p>
          <a:p>
            <a:pPr algn="l"/>
            <a:r>
              <a:rPr lang="en-US" sz="1800" b="0" i="0" u="none" strike="noStrike" baseline="0" dirty="0">
                <a:solidFill>
                  <a:srgbClr val="7F7F7F"/>
                </a:solidFill>
                <a:latin typeface="Calibri" panose="020F0502020204030204" pitchFamily="34" charset="0"/>
              </a:rPr>
              <a:t>a. </a:t>
            </a:r>
            <a:r>
              <a:rPr lang="en-US" sz="1800" dirty="0">
                <a:solidFill>
                  <a:srgbClr val="7F7F7F"/>
                </a:solidFill>
                <a:latin typeface="Calibri" panose="020F0502020204030204" pitchFamily="34" charset="0"/>
              </a:rPr>
              <a:t>Dominic Bullock works in the City Council department, what is their ID</a:t>
            </a:r>
            <a:r>
              <a:rPr lang="en-US" sz="1800" b="0" i="0" u="none" strike="noStrike" baseline="0" dirty="0">
                <a:solidFill>
                  <a:srgbClr val="7F7F7F"/>
                </a:solidFill>
                <a:latin typeface="Calibri" panose="020F0502020204030204" pitchFamily="34" charset="0"/>
              </a:rPr>
              <a:t>?</a:t>
            </a:r>
          </a:p>
          <a:p>
            <a:pPr algn="l"/>
            <a:r>
              <a:rPr lang="en-US" sz="1800" b="0" i="0" u="none" strike="noStrike" baseline="0" dirty="0">
                <a:solidFill>
                  <a:srgbClr val="7F7F7F"/>
                </a:solidFill>
                <a:latin typeface="Calibri" panose="020F0502020204030204" pitchFamily="34" charset="0"/>
              </a:rPr>
              <a:t>b. How many employees work in </a:t>
            </a:r>
            <a:r>
              <a:rPr lang="en-US" sz="1800" b="0" i="0" u="none" strike="noStrike" baseline="0">
                <a:solidFill>
                  <a:srgbClr val="7F7F7F"/>
                </a:solidFill>
                <a:latin typeface="Calibri" panose="020F0502020204030204" pitchFamily="34" charset="0"/>
              </a:rPr>
              <a:t>the Election </a:t>
            </a:r>
            <a:r>
              <a:rPr lang="en-US" sz="1800" b="0" i="0" u="none" strike="noStrike" baseline="0" dirty="0">
                <a:solidFill>
                  <a:srgbClr val="7F7F7F"/>
                </a:solidFill>
                <a:latin typeface="Calibri" panose="020F0502020204030204" pitchFamily="34" charset="0"/>
              </a:rPr>
              <a:t>department?</a:t>
            </a:r>
            <a:endParaRPr lang="en-US" b="0" i="0" u="none" strike="noStrike" baseline="0" dirty="0">
              <a:latin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63B31B-1552-4F5B-9BC3-47D45D44D7C3}"/>
              </a:ext>
            </a:extLst>
          </p:cNvPr>
          <p:cNvSpPr txBox="1"/>
          <p:nvPr/>
        </p:nvSpPr>
        <p:spPr>
          <a:xfrm>
            <a:off x="838200" y="6172200"/>
            <a:ext cx="609668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9900" marR="481965" indent="-457200">
              <a:lnSpc>
                <a:spcPts val="2090"/>
              </a:lnSpc>
              <a:spcBef>
                <a:spcPts val="950"/>
              </a:spcBef>
              <a:tabLst>
                <a:tab pos="469265" algn="l"/>
              </a:tabLst>
            </a:pPr>
            <a:r>
              <a:rPr lang="en-US" sz="1800" spc="-10" dirty="0">
                <a:solidFill>
                  <a:srgbClr val="BFBFBF"/>
                </a:solidFill>
                <a:latin typeface="Calibri"/>
                <a:cs typeface="Calibri"/>
              </a:rPr>
              <a:t>https://data.world/baltimore/6xv6-e66h</a:t>
            </a:r>
            <a:endParaRPr lang="en-US" sz="18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5743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FBA21B-AD5B-4307-BB3D-43C94D8B89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3" t="646" b="4831"/>
          <a:stretch/>
        </p:blipFill>
        <p:spPr>
          <a:xfrm>
            <a:off x="140630" y="152400"/>
            <a:ext cx="1189897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99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69285-A99D-44E9-9114-8372A7511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>
            <a:normAutofit/>
          </a:bodyPr>
          <a:lstStyle/>
          <a:p>
            <a:r>
              <a:rPr lang="en-US" dirty="0"/>
              <a:t>Hands-on exercise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24DCF-3363-43BD-8CBF-C88588E7C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018271" cy="4023360"/>
          </a:xfrm>
        </p:spPr>
        <p:txBody>
          <a:bodyPr>
            <a:normAutofit/>
          </a:bodyPr>
          <a:lstStyle/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Suppose you are a HR specialist and your supervisor, who is the HR director just gave you the </a:t>
            </a:r>
            <a:r>
              <a:rPr lang="en-US" b="0" i="0" u="none" strike="noStrike" baseline="0" dirty="0">
                <a:solidFill>
                  <a:schemeClr val="accent2"/>
                </a:solidFill>
                <a:latin typeface="Calibri" panose="020F0502020204030204" pitchFamily="34" charset="0"/>
              </a:rPr>
              <a:t>baltimore-city-employee-salaries-fy2019-1</a:t>
            </a:r>
            <a:r>
              <a:rPr lang="en-US" b="0" i="0" u="none" strike="noStrike" baseline="0" dirty="0">
                <a:latin typeface="Calibri" panose="020F0502020204030204" pitchFamily="34" charset="0"/>
              </a:rPr>
              <a:t>.xlsx file:</a:t>
            </a:r>
          </a:p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Create a </a:t>
            </a:r>
            <a:r>
              <a:rPr lang="en-US" b="0" i="0" u="none" strike="noStrike" baseline="0" dirty="0">
                <a:solidFill>
                  <a:schemeClr val="accent2"/>
                </a:solidFill>
                <a:latin typeface="Calibri" panose="020F0502020204030204" pitchFamily="34" charset="0"/>
              </a:rPr>
              <a:t>VLOOKUP approximate match </a:t>
            </a:r>
            <a:r>
              <a:rPr lang="en-US" b="0" i="0" u="none" strike="noStrike" baseline="0" dirty="0">
                <a:latin typeface="Calibri" panose="020F0502020204030204" pitchFamily="34" charset="0"/>
              </a:rPr>
              <a:t>function to categorize annual salary level based on the following  table. What are the levels for annual salaries of $98765 and $51230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1ED112-4ED0-4F58-B544-37109D981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4495800"/>
            <a:ext cx="2255520" cy="1219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603999-B25A-4E86-A026-A7B5167D3E37}"/>
              </a:ext>
            </a:extLst>
          </p:cNvPr>
          <p:cNvSpPr txBox="1"/>
          <p:nvPr/>
        </p:nvSpPr>
        <p:spPr>
          <a:xfrm>
            <a:off x="1024128" y="6236045"/>
            <a:ext cx="609668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9900" marR="481965" indent="-457200">
              <a:lnSpc>
                <a:spcPts val="2090"/>
              </a:lnSpc>
              <a:spcBef>
                <a:spcPts val="950"/>
              </a:spcBef>
              <a:tabLst>
                <a:tab pos="469265" algn="l"/>
              </a:tabLst>
            </a:pPr>
            <a:r>
              <a:rPr lang="en-US" sz="1800" spc="-10" dirty="0">
                <a:solidFill>
                  <a:srgbClr val="BFBFBF"/>
                </a:solidFill>
                <a:latin typeface="Calibri"/>
                <a:cs typeface="Calibri"/>
              </a:rPr>
              <a:t>https://data.world/baltimore/6xv6-e66h</a:t>
            </a:r>
            <a:endParaRPr lang="en-US" sz="18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2759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433F37-D41E-4E32-9954-2A98907C31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3"/>
          <a:stretch/>
        </p:blipFill>
        <p:spPr>
          <a:xfrm>
            <a:off x="304800" y="208180"/>
            <a:ext cx="11734799" cy="625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870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D09513-B4EC-4B8E-9199-7AAAD51DF7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3"/>
          <a:stretch/>
        </p:blipFill>
        <p:spPr>
          <a:xfrm>
            <a:off x="226305" y="152400"/>
            <a:ext cx="11660895" cy="624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69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BD7D54-35E2-40B4-A7B8-287BB90953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3"/>
          <a:stretch/>
        </p:blipFill>
        <p:spPr>
          <a:xfrm>
            <a:off x="228600" y="153628"/>
            <a:ext cx="11734800" cy="62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03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69285-A99D-44E9-9114-8372A7511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>
            <a:normAutofit/>
          </a:bodyPr>
          <a:lstStyle/>
          <a:p>
            <a:r>
              <a:rPr lang="en-US" dirty="0"/>
              <a:t>Hands-on exercise #3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24DCF-3363-43BD-8CBF-C88588E7C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018271" cy="4023360"/>
          </a:xfrm>
        </p:spPr>
        <p:txBody>
          <a:bodyPr>
            <a:normAutofit/>
          </a:bodyPr>
          <a:lstStyle/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Suppose you are a HR specialist and your supervisor, who is the HR director just gave you the </a:t>
            </a:r>
            <a:r>
              <a:rPr lang="en-US" b="0" i="0" u="none" strike="noStrike" baseline="0" dirty="0">
                <a:solidFill>
                  <a:schemeClr val="accent2"/>
                </a:solidFill>
                <a:latin typeface="Calibri" panose="020F0502020204030204" pitchFamily="34" charset="0"/>
              </a:rPr>
              <a:t>baltimore-city-employee-salaries-fy2019-1</a:t>
            </a:r>
            <a:r>
              <a:rPr lang="en-US" b="0" i="0" u="none" strike="noStrike" baseline="0" dirty="0">
                <a:latin typeface="Calibri" panose="020F0502020204030204" pitchFamily="34" charset="0"/>
              </a:rPr>
              <a:t>.xlsx file:</a:t>
            </a:r>
          </a:p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Ennis called you to see what his hire date is.</a:t>
            </a:r>
          </a:p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Create </a:t>
            </a:r>
            <a:r>
              <a:rPr lang="en-US" b="0" i="0" u="none" strike="noStrike" baseline="0" dirty="0">
                <a:solidFill>
                  <a:schemeClr val="accent2"/>
                </a:solidFill>
                <a:latin typeface="Calibri" panose="020F0502020204030204" pitchFamily="34" charset="0"/>
              </a:rPr>
              <a:t>Index Match </a:t>
            </a:r>
            <a:r>
              <a:rPr lang="en-US" b="0" i="0" u="none" strike="noStrike" baseline="0" dirty="0">
                <a:latin typeface="Calibri" panose="020F0502020204030204" pitchFamily="34" charset="0"/>
              </a:rPr>
              <a:t>functions that allow you to input the </a:t>
            </a:r>
            <a:r>
              <a:rPr lang="en-US" b="0" i="0" u="none" strike="noStrike" baseline="0" dirty="0" err="1">
                <a:latin typeface="Calibri" panose="020F0502020204030204" pitchFamily="34" charset="0"/>
              </a:rPr>
              <a:t>employid</a:t>
            </a:r>
            <a:r>
              <a:rPr lang="en-US" b="0" i="0" u="none" strike="noStrike" baseline="0" dirty="0">
                <a:latin typeface="Calibri" panose="020F0502020204030204" pitchFamily="34" charset="0"/>
              </a:rPr>
              <a:t> to  retrieve the name, hire date</a:t>
            </a:r>
            <a:r>
              <a:rPr lang="en-US" dirty="0">
                <a:latin typeface="Calibri" panose="020F0502020204030204" pitchFamily="34" charset="0"/>
              </a:rPr>
              <a:t>.</a:t>
            </a:r>
            <a:endParaRPr lang="en-US" b="0" i="0" u="none" strike="noStrike" baseline="0" dirty="0">
              <a:latin typeface="Calibri" panose="020F0502020204030204" pitchFamily="34" charset="0"/>
            </a:endParaRPr>
          </a:p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Given that Ennis’s employee ID is A12393, what is Ennis’s hire date?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380F9B-A4FA-477E-8A2D-11D72B02F020}"/>
              </a:ext>
            </a:extLst>
          </p:cNvPr>
          <p:cNvSpPr txBox="1"/>
          <p:nvPr/>
        </p:nvSpPr>
        <p:spPr>
          <a:xfrm>
            <a:off x="1024128" y="6309360"/>
            <a:ext cx="609668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9900" marR="481965" indent="-457200">
              <a:lnSpc>
                <a:spcPts val="2090"/>
              </a:lnSpc>
              <a:spcBef>
                <a:spcPts val="950"/>
              </a:spcBef>
              <a:tabLst>
                <a:tab pos="469265" algn="l"/>
              </a:tabLst>
            </a:pPr>
            <a:r>
              <a:rPr lang="en-US" sz="1800" spc="-10" dirty="0">
                <a:solidFill>
                  <a:srgbClr val="BFBFBF"/>
                </a:solidFill>
                <a:latin typeface="Calibri"/>
                <a:cs typeface="Calibri"/>
              </a:rPr>
              <a:t>https://data.world/baltimore/6xv6-e66h</a:t>
            </a:r>
            <a:endParaRPr lang="en-US" sz="18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99304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C631F4-EEC0-43A3-82E3-1287774921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" t="646" b="4831"/>
          <a:stretch/>
        </p:blipFill>
        <p:spPr>
          <a:xfrm>
            <a:off x="152400" y="127286"/>
            <a:ext cx="11734799" cy="625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068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0890400-BB8B-4A44-AB63-65C7CA22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A55432-8B54-42AD-B078-04E3F2A5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en-US"/>
              <a:t>Before we start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39B797-CDC6-4529-8A36-9CBFC9816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7597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3D16F-BDCF-4D13-9BB0-6AEFDEE36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9330" y="804333"/>
            <a:ext cx="6257721" cy="5249334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Download Microsoft 360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>
                <a:hlinkClick r:id="rId2"/>
              </a:rPr>
              <a:t>https://www.microsoft.com/en-us/education/products/office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Survey sign-in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Github</a:t>
            </a:r>
            <a:r>
              <a:rPr lang="en-US" dirty="0"/>
              <a:t> link</a:t>
            </a:r>
            <a:endParaRPr lang="en-US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marL="310896" lvl="2" indent="0">
              <a:buNone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111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F9D0AE-0C28-4AAA-9F3F-8C3DEF0DD9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3" t="964" b="4816"/>
          <a:stretch/>
        </p:blipFill>
        <p:spPr>
          <a:xfrm>
            <a:off x="167301" y="152400"/>
            <a:ext cx="11796099" cy="624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3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E2EFF4-728A-4A02-9D58-2033F1A0B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3"/>
          <a:stretch/>
        </p:blipFill>
        <p:spPr>
          <a:xfrm>
            <a:off x="57075" y="76200"/>
            <a:ext cx="11982525" cy="638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794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69285-A99D-44E9-9114-8372A7511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>
            <a:normAutofit/>
          </a:bodyPr>
          <a:lstStyle/>
          <a:p>
            <a:r>
              <a:rPr lang="en-US" dirty="0"/>
              <a:t>Hands-on exercise #4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24DCF-3363-43BD-8CBF-C88588E7C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018271" cy="4023360"/>
          </a:xfrm>
        </p:spPr>
        <p:txBody>
          <a:bodyPr>
            <a:normAutofit/>
          </a:bodyPr>
          <a:lstStyle/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Suppose you are a HR specialist and your supervisor, who is the HR director just gave you the </a:t>
            </a:r>
            <a:r>
              <a:rPr lang="en-US" b="0" i="0" u="none" strike="noStrike" baseline="0" dirty="0">
                <a:solidFill>
                  <a:schemeClr val="accent2"/>
                </a:solidFill>
                <a:latin typeface="Calibri" panose="020F0502020204030204" pitchFamily="34" charset="0"/>
              </a:rPr>
              <a:t>baltimore-city-employee-salaries-fy2019-1</a:t>
            </a:r>
            <a:r>
              <a:rPr lang="en-US" b="0" i="0" u="none" strike="noStrike" baseline="0" dirty="0">
                <a:latin typeface="Calibri" panose="020F0502020204030204" pitchFamily="34" charset="0"/>
              </a:rPr>
              <a:t>.xlsx file:</a:t>
            </a:r>
          </a:p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As the fiscal year is coming to an end, you are asked to provide head counts based upon the annual salary level from Question 1 for budget planning. Using </a:t>
            </a:r>
            <a:r>
              <a:rPr lang="en-US" b="0" i="0" u="none" strike="noStrike" baseline="0" dirty="0">
                <a:solidFill>
                  <a:schemeClr val="accent2"/>
                </a:solidFill>
                <a:latin typeface="Calibri" panose="020F0502020204030204" pitchFamily="34" charset="0"/>
              </a:rPr>
              <a:t>COUNTIF</a:t>
            </a:r>
            <a:r>
              <a:rPr lang="en-US" b="0" i="0" u="none" strike="noStrike" baseline="0" dirty="0">
                <a:latin typeface="Calibri" panose="020F0502020204030204" pitchFamily="34" charset="0"/>
              </a:rPr>
              <a:t>, how many employees are in the Entry?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4519A6-4C7F-4659-AE5B-75A316856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5105400"/>
            <a:ext cx="2255520" cy="1219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CDD16C9-DBFB-4F11-B9FC-5201D5A9785C}"/>
              </a:ext>
            </a:extLst>
          </p:cNvPr>
          <p:cNvSpPr txBox="1"/>
          <p:nvPr/>
        </p:nvSpPr>
        <p:spPr>
          <a:xfrm>
            <a:off x="1045899" y="6391606"/>
            <a:ext cx="609668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9900" marR="481965" indent="-457200">
              <a:lnSpc>
                <a:spcPts val="2090"/>
              </a:lnSpc>
              <a:spcBef>
                <a:spcPts val="950"/>
              </a:spcBef>
              <a:tabLst>
                <a:tab pos="469265" algn="l"/>
              </a:tabLst>
            </a:pPr>
            <a:r>
              <a:rPr lang="en-US" sz="1800" spc="-10" dirty="0">
                <a:solidFill>
                  <a:srgbClr val="BFBFBF"/>
                </a:solidFill>
                <a:latin typeface="Calibri"/>
                <a:cs typeface="Calibri"/>
              </a:rPr>
              <a:t>https://data.world/baltimore/6xv6-e66h</a:t>
            </a:r>
            <a:endParaRPr lang="en-US" sz="18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41785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5E7599-1B1E-40E0-A10C-366154458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63" y="287524"/>
            <a:ext cx="11903273" cy="628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973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4E94DC-8EB9-47A9-B0E0-3EB43E60E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3"/>
          <a:stretch/>
        </p:blipFill>
        <p:spPr>
          <a:xfrm>
            <a:off x="152400" y="126986"/>
            <a:ext cx="11887199" cy="633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6214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13BE4D-2CCA-4194-9199-5D93088D89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97" r="1008" b="4761"/>
          <a:stretch/>
        </p:blipFill>
        <p:spPr>
          <a:xfrm>
            <a:off x="228600" y="188168"/>
            <a:ext cx="11734799" cy="621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1880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028174-D637-4371-B595-C3A8A9709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344280"/>
            <a:ext cx="11658600" cy="616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8843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70784CE-9DD4-4C2D-88B9-D219730A4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5410F4-DD0F-4A63-B234-49C0B31F8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58134" y="640080"/>
            <a:ext cx="6293689" cy="365240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Break</a:t>
            </a:r>
          </a:p>
        </p:txBody>
      </p:sp>
      <p:pic>
        <p:nvPicPr>
          <p:cNvPr id="8" name="Graphic 7" descr="Coffee">
            <a:extLst>
              <a:ext uri="{FF2B5EF4-FFF2-40B4-BE49-F238E27FC236}">
                <a16:creationId xmlns:a16="http://schemas.microsoft.com/office/drawing/2014/main" id="{6C0434A3-7BD7-44B5-A5E1-390C3C6F8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999" y="1422615"/>
            <a:ext cx="3993942" cy="3993942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0A410A-1838-4131-95A6-2BE4F8D412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09640" y="4388141"/>
            <a:ext cx="58521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841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38A1C5-9818-4991-86FB-7E71A0A2F7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3" b="6230"/>
          <a:stretch/>
        </p:blipFill>
        <p:spPr>
          <a:xfrm>
            <a:off x="152400" y="121468"/>
            <a:ext cx="11764305" cy="620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2265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90891A-51BF-4470-B797-D414ECAC58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3"/>
          <a:stretch/>
        </p:blipFill>
        <p:spPr>
          <a:xfrm>
            <a:off x="226305" y="152400"/>
            <a:ext cx="11737095" cy="628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326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F06DF-9F67-49A0-A71F-2B1648B44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D415C7-5B75-45B3-AEF3-E9A0DE571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2932" y="6470704"/>
            <a:ext cx="5901459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QCL, Claremont Mckenna College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111B9BA-CDA6-481A-BCCD-EB9B69DEA9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7563673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C793DD5-667A-43DF-BCE2-896E004E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D444B-CD58-4CAB-9A03-C546DC6358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979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3BD6CF-1F18-43F9-B5FD-3627C261F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3"/>
          <a:stretch/>
        </p:blipFill>
        <p:spPr>
          <a:xfrm>
            <a:off x="200102" y="152400"/>
            <a:ext cx="11687097" cy="622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1176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5B63F7-4F20-4D5C-B3C8-0A78AB4B48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9582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328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E1DE94-1B8A-410F-9AEF-CBDCEA9887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50" b="5724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3656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26EBB7-012D-4021-AF69-B1BB8587B3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8774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446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2F5C33-FD41-4B36-BB41-37C90C74E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8365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853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69285-A99D-44E9-9114-8372A7511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>
            <a:normAutofit/>
          </a:bodyPr>
          <a:lstStyle/>
          <a:p>
            <a:r>
              <a:rPr lang="en-US" dirty="0"/>
              <a:t>Hands-on exercise #5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24DCF-3363-43BD-8CBF-C88588E7C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018271" cy="4023360"/>
          </a:xfrm>
        </p:spPr>
        <p:txBody>
          <a:bodyPr>
            <a:normAutofit/>
          </a:bodyPr>
          <a:lstStyle/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Suppose you are a HR specialist and your supervisor, who is the HR director just gave you the </a:t>
            </a:r>
            <a:r>
              <a:rPr lang="en-US" b="0" i="0" u="none" strike="noStrike" baseline="0" dirty="0">
                <a:solidFill>
                  <a:schemeClr val="accent2"/>
                </a:solidFill>
                <a:latin typeface="Calibri" panose="020F0502020204030204" pitchFamily="34" charset="0"/>
              </a:rPr>
              <a:t>baltimore-city-employee-salaries-fy2019-1</a:t>
            </a:r>
            <a:r>
              <a:rPr lang="en-US" b="0" i="0" u="none" strike="noStrike" baseline="0" dirty="0">
                <a:latin typeface="Calibri" panose="020F0502020204030204" pitchFamily="34" charset="0"/>
              </a:rPr>
              <a:t>.xlsx file:</a:t>
            </a:r>
          </a:p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What’s the </a:t>
            </a:r>
            <a:r>
              <a:rPr lang="en-US" b="0" i="0" u="none" strike="noStrike" baseline="0" dirty="0">
                <a:solidFill>
                  <a:schemeClr val="accent2"/>
                </a:solidFill>
                <a:latin typeface="Calibri" panose="020F0502020204030204" pitchFamily="34" charset="0"/>
              </a:rPr>
              <a:t>IF</a:t>
            </a:r>
            <a:r>
              <a:rPr lang="en-US" b="0" i="0" u="none" strike="noStrike" baseline="0" dirty="0">
                <a:latin typeface="Calibri" panose="020F0502020204030204" pitchFamily="34" charset="0"/>
              </a:rPr>
              <a:t> function that allows you to return “yes” for whether the employee is entry level, if not,  returns “no”? Use the annual salary for Entry Level employee from Question 1 table for the function.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C660A2-1292-4E19-B073-C1363FE60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4799801"/>
            <a:ext cx="2255520" cy="1219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F55E4F-E1E3-4C29-94FF-CE0115473EF5}"/>
              </a:ext>
            </a:extLst>
          </p:cNvPr>
          <p:cNvSpPr txBox="1"/>
          <p:nvPr/>
        </p:nvSpPr>
        <p:spPr>
          <a:xfrm>
            <a:off x="1024128" y="6148891"/>
            <a:ext cx="609668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9900" marR="481965" indent="-457200">
              <a:lnSpc>
                <a:spcPts val="2090"/>
              </a:lnSpc>
              <a:spcBef>
                <a:spcPts val="950"/>
              </a:spcBef>
              <a:tabLst>
                <a:tab pos="469265" algn="l"/>
              </a:tabLst>
            </a:pPr>
            <a:r>
              <a:rPr lang="en-US" sz="1800" spc="-10" dirty="0">
                <a:solidFill>
                  <a:srgbClr val="BFBFBF"/>
                </a:solidFill>
                <a:latin typeface="Calibri"/>
                <a:cs typeface="Calibri"/>
              </a:rPr>
              <a:t>https://data.world/baltimore/6xv6-e66h</a:t>
            </a:r>
            <a:endParaRPr lang="en-US" sz="18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16969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000" dirty="0"/>
              <a:t>The more you know…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89EA5-4A22-4BE2-92FE-8B7A4CE2D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Linkedin</a:t>
            </a:r>
            <a:r>
              <a:rPr lang="en-US" dirty="0"/>
              <a:t> Learning: </a:t>
            </a:r>
            <a:r>
              <a:rPr lang="en-US" dirty="0">
                <a:hlinkClick r:id="rId2"/>
              </a:rPr>
              <a:t>https://www.linkedin.com/learning/?trk=nav_neptune_learning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Excel Practice: </a:t>
            </a:r>
            <a:r>
              <a:rPr lang="en-US" dirty="0">
                <a:hlinkClick r:id="rId3"/>
              </a:rPr>
              <a:t>https://excel-practice-online.com/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Wise Owl training: </a:t>
            </a:r>
            <a:r>
              <a:rPr lang="en-US" dirty="0">
                <a:hlinkClick r:id="rId4"/>
              </a:rPr>
              <a:t>https://www.wiseowl.co.uk/excel/exercises/standard/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/>
              <a:t>Hotkeys </a:t>
            </a:r>
            <a:r>
              <a:rPr lang="en-US" dirty="0"/>
              <a:t>cheat sheet</a:t>
            </a:r>
            <a:r>
              <a:rPr lang="en-US"/>
              <a:t>: </a:t>
            </a:r>
            <a:r>
              <a:rPr lang="en-US">
                <a:hlinkClick r:id="rId5"/>
              </a:rPr>
              <a:t>https://www.computertutoring.co.uk/cheatsheets/Excel_Cheatsheet.pdf</a:t>
            </a:r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91440"/>
            <a:r>
              <a:rPr lang="en-US" sz="5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+mj-cs"/>
              </a:rPr>
              <a:t>Questions?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EFDF7D-B17C-4F16-B8BE-C55FFC7E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bject 3"/>
          <p:cNvSpPr txBox="1"/>
          <p:nvPr/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marL="12700" defTabSz="914400">
              <a:lnSpc>
                <a:spcPct val="90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en-US"/>
              <a:t>Visit the </a:t>
            </a:r>
            <a:r>
              <a:rPr lang="en-US" spc="-5"/>
              <a:t>QCL </a:t>
            </a:r>
            <a:r>
              <a:rPr lang="en-US" spc="-10"/>
              <a:t>at </a:t>
            </a:r>
            <a:r>
              <a:rPr lang="en-US" spc="-20"/>
              <a:t>Kravis </a:t>
            </a:r>
            <a:r>
              <a:rPr lang="en-US" spc="-10"/>
              <a:t>Lower </a:t>
            </a:r>
            <a:r>
              <a:rPr lang="en-US" spc="-5"/>
              <a:t>Court or </a:t>
            </a:r>
            <a:r>
              <a:rPr lang="en-US"/>
              <a:t>email </a:t>
            </a:r>
            <a:r>
              <a:rPr lang="en-US" spc="-5"/>
              <a:t>us </a:t>
            </a:r>
            <a:r>
              <a:rPr lang="en-US" spc="-10"/>
              <a:t>at</a:t>
            </a:r>
            <a:r>
              <a:rPr lang="en-US" spc="40"/>
              <a:t> </a:t>
            </a:r>
            <a:r>
              <a:rPr lang="en-US" spc="-5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qcl@cmc.edu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680669-C18B-4604-A703-9AFB79EFDE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6" b="4831"/>
          <a:stretch/>
        </p:blipFill>
        <p:spPr>
          <a:xfrm>
            <a:off x="228599" y="173880"/>
            <a:ext cx="11711501" cy="622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912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F06DF-9F67-49A0-A71F-2B1648B44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Excel 1 Content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D415C7-5B75-45B3-AEF3-E9A0DE571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2932" y="6470704"/>
            <a:ext cx="5901459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QCL, Claremont Mckenna College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111B9BA-CDA6-481A-BCCD-EB9B69DEA9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9511639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C793DD5-667A-43DF-BCE2-896E004E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D444B-CD58-4CAB-9A03-C546DC6358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427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0937-95FA-43D5-AA9B-1B388AF76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Goals</a:t>
            </a:r>
          </a:p>
        </p:txBody>
      </p:sp>
      <p:pic>
        <p:nvPicPr>
          <p:cNvPr id="13" name="Graphic 12" descr="City with solid fill">
            <a:extLst>
              <a:ext uri="{FF2B5EF4-FFF2-40B4-BE49-F238E27FC236}">
                <a16:creationId xmlns:a16="http://schemas.microsoft.com/office/drawing/2014/main" id="{177A9174-9BAB-4439-8B1F-6769970FD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13844" y="1354061"/>
            <a:ext cx="914400" cy="914400"/>
          </a:xfrm>
          <a:prstGeom prst="rect">
            <a:avLst/>
          </a:prstGeom>
        </p:spPr>
      </p:pic>
      <p:pic>
        <p:nvPicPr>
          <p:cNvPr id="15" name="Graphic 14" descr="House with solid fill">
            <a:extLst>
              <a:ext uri="{FF2B5EF4-FFF2-40B4-BE49-F238E27FC236}">
                <a16:creationId xmlns:a16="http://schemas.microsoft.com/office/drawing/2014/main" id="{E302F743-D630-4727-A7CE-A648E80CF1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1258" y="2940545"/>
            <a:ext cx="914400" cy="914400"/>
          </a:xfrm>
          <a:prstGeom prst="rect">
            <a:avLst/>
          </a:prstGeom>
        </p:spPr>
      </p:pic>
      <p:pic>
        <p:nvPicPr>
          <p:cNvPr id="17" name="Graphic 16" descr="Route (Two Pins With A Path) outline">
            <a:extLst>
              <a:ext uri="{FF2B5EF4-FFF2-40B4-BE49-F238E27FC236}">
                <a16:creationId xmlns:a16="http://schemas.microsoft.com/office/drawing/2014/main" id="{88847105-C41E-4617-A83D-84C2D4BE41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77272" y="1863921"/>
            <a:ext cx="4408863" cy="4408863"/>
          </a:xfrm>
          <a:prstGeom prst="rect">
            <a:avLst/>
          </a:prstGeom>
        </p:spPr>
      </p:pic>
      <p:pic>
        <p:nvPicPr>
          <p:cNvPr id="19" name="Graphic 18" descr="Bus with solid fill">
            <a:extLst>
              <a:ext uri="{FF2B5EF4-FFF2-40B4-BE49-F238E27FC236}">
                <a16:creationId xmlns:a16="http://schemas.microsoft.com/office/drawing/2014/main" id="{B5B161DC-DD3F-4052-9AEB-161345FC06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12668" y="4777154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6363111-C4E8-4694-9952-E5C1B0A63F18}"/>
              </a:ext>
            </a:extLst>
          </p:cNvPr>
          <p:cNvSpPr txBox="1"/>
          <p:nvPr/>
        </p:nvSpPr>
        <p:spPr>
          <a:xfrm>
            <a:off x="487985" y="2594692"/>
            <a:ext cx="658218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A quicker way to look at data with </a:t>
            </a:r>
            <a:r>
              <a:rPr lang="en-US" b="1" dirty="0">
                <a:solidFill>
                  <a:schemeClr val="accent2"/>
                </a:solidFill>
              </a:rPr>
              <a:t>Pivot Table and Pivot Chart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Make a simple search table with </a:t>
            </a:r>
            <a:r>
              <a:rPr lang="en-US" b="1" dirty="0">
                <a:solidFill>
                  <a:schemeClr val="accent2"/>
                </a:solidFill>
              </a:rPr>
              <a:t>VLOOKUP (approximate match)</a:t>
            </a:r>
          </a:p>
          <a:p>
            <a:endParaRPr lang="en-US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Use </a:t>
            </a:r>
            <a:r>
              <a:rPr lang="en-US" b="1" dirty="0">
                <a:solidFill>
                  <a:schemeClr val="accent2"/>
                </a:solidFill>
              </a:rPr>
              <a:t>Common functions</a:t>
            </a:r>
            <a:r>
              <a:rPr lang="en-US" b="1" dirty="0"/>
              <a:t> </a:t>
            </a:r>
            <a:r>
              <a:rPr lang="en-US" dirty="0"/>
              <a:t>on your data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Use </a:t>
            </a:r>
            <a:r>
              <a:rPr lang="en-US" b="1" dirty="0">
                <a:solidFill>
                  <a:schemeClr val="accent2"/>
                </a:solidFill>
              </a:rPr>
              <a:t>Logical functions </a:t>
            </a:r>
            <a:r>
              <a:rPr lang="en-US" dirty="0"/>
              <a:t>on your data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804FC6-5386-4159-BCDA-934439FE0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QCL, Claremont Mckenna College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2D43A-4568-488B-878B-4356F229A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D444B-CD58-4CAB-9A03-C546DC6358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07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4C09A0-0A3D-4EE4-BAE5-2D1F2A606B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44"/>
          <a:stretch/>
        </p:blipFill>
        <p:spPr>
          <a:xfrm>
            <a:off x="375478" y="245337"/>
            <a:ext cx="11259931" cy="600640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3B5E6A7-8372-4522-9E1F-C39496744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QCL, Claremont Mckenna College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53057C-29E0-49B4-B0FB-559EE8B52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D444B-CD58-4CAB-9A03-C546DC6358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270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F41597-A140-4E52-AB8B-201AB5BF68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1" b="5145"/>
          <a:stretch/>
        </p:blipFill>
        <p:spPr>
          <a:xfrm>
            <a:off x="141890" y="375478"/>
            <a:ext cx="11343327" cy="6060661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C45F418-4AE0-4DEB-B091-C3B6DE2C9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QCL, Claremont Mckenna College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719990-534A-4110-B5BC-0214DCC7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D444B-CD58-4CAB-9A03-C546DC6358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32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4DDD4A-D53F-4E1C-95E7-5498CBE842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24"/>
          <a:stretch/>
        </p:blipFill>
        <p:spPr>
          <a:xfrm>
            <a:off x="242958" y="175036"/>
            <a:ext cx="11529390" cy="614502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B459516-10D6-4424-8BE5-E14FCE4A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QCL, Claremont Mckenna College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105F40-0096-469C-9611-CE84F3861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D444B-CD58-4CAB-9A03-C546DC6358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873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508</TotalTime>
  <Words>643</Words>
  <Application>Microsoft Office PowerPoint</Application>
  <PresentationFormat>Widescreen</PresentationFormat>
  <Paragraphs>86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Microsoft Excel 2</vt:lpstr>
      <vt:lpstr>Before we start</vt:lpstr>
      <vt:lpstr>Agenda</vt:lpstr>
      <vt:lpstr>PowerPoint Presentation</vt:lpstr>
      <vt:lpstr>Excel 1 Content</vt:lpstr>
      <vt:lpstr>Today’s Goals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Hands-on exercise #1</vt:lpstr>
      <vt:lpstr>PowerPoint Presentation</vt:lpstr>
      <vt:lpstr>Hands-on exercise #2</vt:lpstr>
      <vt:lpstr>PowerPoint Presentation</vt:lpstr>
      <vt:lpstr>PowerPoint Presentation</vt:lpstr>
      <vt:lpstr>PowerPoint Presentation</vt:lpstr>
      <vt:lpstr>Hands-on exercise #3</vt:lpstr>
      <vt:lpstr>PowerPoint Presentation</vt:lpstr>
      <vt:lpstr>PowerPoint Presentation</vt:lpstr>
      <vt:lpstr>PowerPoint Presentation</vt:lpstr>
      <vt:lpstr>Hands-on exercise #4</vt:lpstr>
      <vt:lpstr>PowerPoint Presentation</vt:lpstr>
      <vt:lpstr>PowerPoint Presentation</vt:lpstr>
      <vt:lpstr>PowerPoint Presentation</vt:lpstr>
      <vt:lpstr>PowerPoint Presentation</vt:lpstr>
      <vt:lpstr>Break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Hands-on exercise #5</vt:lpstr>
      <vt:lpstr>The more you know…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vanessa casillas</dc:creator>
  <cp:lastModifiedBy>Vanessa Casillas</cp:lastModifiedBy>
  <cp:revision>21</cp:revision>
  <dcterms:created xsi:type="dcterms:W3CDTF">2020-10-09T05:25:23Z</dcterms:created>
  <dcterms:modified xsi:type="dcterms:W3CDTF">2022-03-14T18:05:42Z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2020-07-23T00:00:00Z</vt:filetime>
  </property>
  <property fmtid="{D5CDD505-2E9C-101B-9397-08002B2CF9AE}" pid="3" name="LastSaved">
    <vt:filetime>2020-10-09T00:00:00Z</vt:filetime>
  </property>
</Properties>
</file>